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8288000" cy="10287000"/>
  <p:notesSz cx="6858000" cy="9144000"/>
  <p:embeddedFontLst>
    <p:embeddedFont>
      <p:font typeface="Arial Bold" panose="020B0704020202020204" pitchFamily="34" charset="0"/>
      <p:regular r:id="rId10"/>
      <p:bold r:id="rId11"/>
    </p:embeddedFont>
    <p:embeddedFont>
      <p:font typeface="Arimo Bold" panose="020B0604020202020204" charset="0"/>
      <p:regular r:id="rId12"/>
    </p:embeddedFont>
    <p:embeddedFont>
      <p:font typeface="Raleway" pitchFamily="2" charset="0"/>
      <p:regular r:id="rId13"/>
      <p:bold r:id="rId14"/>
    </p:embeddedFont>
    <p:embeddedFont>
      <p:font typeface="Raleway Bold" charset="0"/>
      <p:regular r:id="rId15"/>
    </p:embeddedFont>
    <p:embeddedFont>
      <p:font typeface="Raleway Light" pitchFamily="2" charset="0"/>
      <p:regular r:id="rId16"/>
    </p:embeddedFont>
    <p:embeddedFont>
      <p:font typeface="Roboto" panose="02000000000000000000" pitchFamily="2" charset="0"/>
      <p:regular r:id="rId17"/>
    </p:embeddedFont>
    <p:embeddedFont>
      <p:font typeface="Roboto Bold" panose="020B0604020202020204" charset="0"/>
      <p:regular r:id="rId18"/>
    </p:embeddedFont>
    <p:embeddedFont>
      <p:font typeface="Times New Roman Bold" panose="02020803070505020304" pitchFamily="18" charset="0"/>
      <p:regular r:id="rId19"/>
      <p:bold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>
        <p:scale>
          <a:sx n="50" d="100"/>
          <a:sy n="50" d="100"/>
        </p:scale>
        <p:origin x="946" y="1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theme" Target="theme/theme1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31.01.2026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</a:p>
          <a:p>
            <a:endParaRPr lang="en-US"/>
          </a:p>
          <a:p>
            <a:endParaRPr lang="en-US"/>
          </a:p>
          <a:p>
            <a:r>
              <a:rPr lang="en-US"/>
              <a:t>‹#›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</a:p>
          <a:p>
            <a:endParaRPr lang="en-US"/>
          </a:p>
          <a:p>
            <a:endParaRPr lang="en-US"/>
          </a:p>
          <a:p>
            <a:r>
              <a:rPr lang="en-US"/>
              <a:t>‹#›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</a:p>
          <a:p>
            <a:endParaRPr lang="en-US"/>
          </a:p>
          <a:p>
            <a:endParaRPr lang="en-US"/>
          </a:p>
          <a:p>
            <a:r>
              <a:rPr lang="en-US"/>
              <a:t>‹#›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</a:p>
          <a:p>
            <a:endParaRPr lang="en-US"/>
          </a:p>
          <a:p>
            <a:endParaRPr lang="en-US"/>
          </a:p>
          <a:p>
            <a:r>
              <a:rPr lang="en-US"/>
              <a:t>‹#›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</a:p>
          <a:p>
            <a:endParaRPr lang="en-US"/>
          </a:p>
          <a:p>
            <a:endParaRPr lang="en-US"/>
          </a:p>
          <a:p>
            <a:r>
              <a:rPr lang="en-US"/>
              <a:t>‹#›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</a:p>
          <a:p>
            <a:endParaRPr lang="en-US"/>
          </a:p>
          <a:p>
            <a:endParaRPr lang="en-US"/>
          </a:p>
          <a:p>
            <a:r>
              <a:rPr lang="en-US"/>
              <a:t>‹#›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</a:p>
          <a:p>
            <a:endParaRPr lang="en-US"/>
          </a:p>
          <a:p>
            <a:endParaRPr lang="en-US"/>
          </a:p>
          <a:p>
            <a:r>
              <a:rPr lang="en-US"/>
              <a:t>‹#›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1/31/2026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1/31/2026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1/31/2026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1/31/2026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1/31/2026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1/31/2026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1/31/2026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1/31/2026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1/31/2026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1/31/2026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1/31/2026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1/31/2026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9.png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jpeg"/><Relationship Id="rId4" Type="http://schemas.openxmlformats.org/officeDocument/2006/relationships/image" Target="../media/image13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9525" y="-9525"/>
            <a:ext cx="18482215" cy="10306050"/>
          </a:xfrm>
          <a:custGeom>
            <a:avLst/>
            <a:gdLst/>
            <a:ahLst/>
            <a:cxnLst/>
            <a:rect l="l" t="t" r="r" b="b"/>
            <a:pathLst>
              <a:path w="18482215" h="10306050">
                <a:moveTo>
                  <a:pt x="0" y="0"/>
                </a:moveTo>
                <a:lnTo>
                  <a:pt x="18482215" y="0"/>
                </a:lnTo>
                <a:lnTo>
                  <a:pt x="18482215" y="10306050"/>
                </a:lnTo>
                <a:lnTo>
                  <a:pt x="0" y="103060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3398598" y="7657750"/>
            <a:ext cx="7721403" cy="1600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707"/>
              </a:lnSpc>
            </a:pPr>
            <a:r>
              <a:rPr lang="en-US" sz="6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MrShadow⚡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00447" y="409508"/>
            <a:ext cx="17987553" cy="30487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64"/>
              </a:lnSpc>
            </a:pPr>
            <a:r>
              <a:rPr lang="en-US" sz="56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Enhancing End-to-End Encrypted Messaging: A Hybrid Classical-Post- Quantum Approach with Real-Time Multi- User Support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0" y="8992924"/>
            <a:ext cx="3119523" cy="1294076"/>
            <a:chOff x="0" y="0"/>
            <a:chExt cx="4159364" cy="172543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159377" cy="1725422"/>
            </a:xfrm>
            <a:custGeom>
              <a:avLst/>
              <a:gdLst/>
              <a:ahLst/>
              <a:cxnLst/>
              <a:rect l="l" t="t" r="r" b="b"/>
              <a:pathLst>
                <a:path w="4159377" h="1725422">
                  <a:moveTo>
                    <a:pt x="0" y="0"/>
                  </a:moveTo>
                  <a:lnTo>
                    <a:pt x="4159377" y="0"/>
                  </a:lnTo>
                  <a:lnTo>
                    <a:pt x="4159377" y="1725422"/>
                  </a:lnTo>
                  <a:lnTo>
                    <a:pt x="0" y="17254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325488"/>
            <a:ext cx="18288000" cy="7336069"/>
            <a:chOff x="0" y="0"/>
            <a:chExt cx="24384000" cy="978142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9781413"/>
            </a:xfrm>
            <a:custGeom>
              <a:avLst/>
              <a:gdLst/>
              <a:ahLst/>
              <a:cxnLst/>
              <a:rect l="l" t="t" r="r" b="b"/>
              <a:pathLst>
                <a:path w="24384000" h="9781413">
                  <a:moveTo>
                    <a:pt x="0" y="0"/>
                  </a:moveTo>
                  <a:lnTo>
                    <a:pt x="24384000" y="0"/>
                  </a:lnTo>
                  <a:lnTo>
                    <a:pt x="24384000" y="9781413"/>
                  </a:lnTo>
                  <a:lnTo>
                    <a:pt x="0" y="97814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12" r="-12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7010590"/>
            <a:chOff x="0" y="0"/>
            <a:chExt cx="24384000" cy="934745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9347454"/>
            </a:xfrm>
            <a:custGeom>
              <a:avLst/>
              <a:gdLst/>
              <a:ahLst/>
              <a:cxnLst/>
              <a:rect l="l" t="t" r="r" b="b"/>
              <a:pathLst>
                <a:path w="24384000" h="9347454">
                  <a:moveTo>
                    <a:pt x="0" y="0"/>
                  </a:moveTo>
                  <a:lnTo>
                    <a:pt x="24384000" y="0"/>
                  </a:lnTo>
                  <a:lnTo>
                    <a:pt x="24384000" y="9347454"/>
                  </a:lnTo>
                  <a:lnTo>
                    <a:pt x="0" y="93474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32999"/>
              </a:blip>
              <a:stretch>
                <a:fillRect t="-23447" b="-23447"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>
            <a:off x="838848" y="353206"/>
            <a:ext cx="16688933" cy="9021318"/>
            <a:chOff x="0" y="0"/>
            <a:chExt cx="22251911" cy="1202842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2251924" cy="12028424"/>
            </a:xfrm>
            <a:custGeom>
              <a:avLst/>
              <a:gdLst/>
              <a:ahLst/>
              <a:cxnLst/>
              <a:rect l="l" t="t" r="r" b="b"/>
              <a:pathLst>
                <a:path w="22251924" h="12028424">
                  <a:moveTo>
                    <a:pt x="0" y="0"/>
                  </a:moveTo>
                  <a:lnTo>
                    <a:pt x="22251924" y="0"/>
                  </a:lnTo>
                  <a:lnTo>
                    <a:pt x="22251924" y="12028424"/>
                  </a:lnTo>
                  <a:lnTo>
                    <a:pt x="0" y="120284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2" r="-2"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1550327" y="2595372"/>
            <a:ext cx="15194547" cy="9083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488"/>
              </a:lnSpc>
            </a:pPr>
            <a:r>
              <a:rPr lang="en-US" sz="5200" b="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Critical Vulnerabilities in Digital Communication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13625351" y="959949"/>
            <a:ext cx="3119523" cy="1294076"/>
            <a:chOff x="0" y="0"/>
            <a:chExt cx="4159364" cy="172543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159377" cy="1725422"/>
            </a:xfrm>
            <a:custGeom>
              <a:avLst/>
              <a:gdLst/>
              <a:ahLst/>
              <a:cxnLst/>
              <a:rect l="l" t="t" r="r" b="b"/>
              <a:pathLst>
                <a:path w="4159377" h="1725422">
                  <a:moveTo>
                    <a:pt x="0" y="0"/>
                  </a:moveTo>
                  <a:lnTo>
                    <a:pt x="4159377" y="0"/>
                  </a:lnTo>
                  <a:lnTo>
                    <a:pt x="4159377" y="1725422"/>
                  </a:lnTo>
                  <a:lnTo>
                    <a:pt x="0" y="17254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</p:grpSp>
      <p:grpSp>
        <p:nvGrpSpPr>
          <p:cNvPr id="11" name="Group 11"/>
          <p:cNvGrpSpPr/>
          <p:nvPr/>
        </p:nvGrpSpPr>
        <p:grpSpPr>
          <a:xfrm>
            <a:off x="1550327" y="3845487"/>
            <a:ext cx="7444404" cy="4810628"/>
            <a:chOff x="0" y="0"/>
            <a:chExt cx="9925872" cy="6414171"/>
          </a:xfrm>
        </p:grpSpPr>
        <p:grpSp>
          <p:nvGrpSpPr>
            <p:cNvPr id="12" name="Group 12"/>
            <p:cNvGrpSpPr/>
            <p:nvPr/>
          </p:nvGrpSpPr>
          <p:grpSpPr>
            <a:xfrm>
              <a:off x="0" y="0"/>
              <a:ext cx="9925872" cy="6207666"/>
              <a:chOff x="0" y="0"/>
              <a:chExt cx="13431444" cy="8400059"/>
            </a:xfrm>
          </p:grpSpPr>
          <p:sp>
            <p:nvSpPr>
              <p:cNvPr id="13" name="Freeform 13" descr="preencoded.png"/>
              <p:cNvSpPr/>
              <p:nvPr/>
            </p:nvSpPr>
            <p:spPr>
              <a:xfrm>
                <a:off x="0" y="0"/>
                <a:ext cx="13431393" cy="8400034"/>
              </a:xfrm>
              <a:custGeom>
                <a:avLst/>
                <a:gdLst/>
                <a:ahLst/>
                <a:cxnLst/>
                <a:rect l="l" t="t" r="r" b="b"/>
                <a:pathLst>
                  <a:path w="13431393" h="8400034">
                    <a:moveTo>
                      <a:pt x="0" y="0"/>
                    </a:moveTo>
                    <a:lnTo>
                      <a:pt x="13431393" y="0"/>
                    </a:lnTo>
                    <a:lnTo>
                      <a:pt x="13431393" y="8400034"/>
                    </a:lnTo>
                    <a:lnTo>
                      <a:pt x="0" y="8400034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7"/>
                <a:stretch>
                  <a:fillRect l="-51" r="-51"/>
                </a:stretch>
              </a:blipFill>
            </p:spPr>
          </p:sp>
        </p:grpSp>
        <p:sp>
          <p:nvSpPr>
            <p:cNvPr id="14" name="TextBox 14"/>
            <p:cNvSpPr txBox="1"/>
            <p:nvPr/>
          </p:nvSpPr>
          <p:spPr>
            <a:xfrm>
              <a:off x="245792" y="3084783"/>
              <a:ext cx="2046406" cy="7049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524"/>
                </a:lnSpc>
              </a:pPr>
              <a:r>
                <a:rPr lang="en-US" sz="1247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Centralized Failure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3939268" y="5709241"/>
              <a:ext cx="2046406" cy="7049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524"/>
                </a:lnSpc>
              </a:pPr>
              <a:r>
                <a:rPr lang="en-US" sz="1247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Weak Authentication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7633316" y="3083450"/>
              <a:ext cx="2046406" cy="7049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524"/>
                </a:lnSpc>
              </a:pPr>
              <a:r>
                <a:rPr lang="en-US" sz="1247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MitM Interception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3939268" y="542446"/>
              <a:ext cx="2046406" cy="3619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524"/>
                </a:lnSpc>
              </a:pPr>
              <a:r>
                <a:rPr lang="en-US" sz="1247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Quantum Risk</a:t>
              </a:r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1265266" y="8529637"/>
            <a:ext cx="10073583" cy="6556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175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Modern encryption faces unprecedented threats from quantum computing advances and evolving attack vectors requiring immediate architectural changes.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1338849" y="3941826"/>
            <a:ext cx="4334589" cy="3667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12"/>
              </a:lnSpc>
            </a:pPr>
            <a:r>
              <a:rPr lang="en-US" sz="2249" b="1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Traditional Encryption Breakdown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1338849" y="4446203"/>
            <a:ext cx="5166570" cy="13033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175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Classical algorithms like RSA and AES face existential threats from quantum computers. Shor's algorithm can factor large numbers in polynomial time, while Grover's algorithm halves symmetric key security.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1338849" y="6324114"/>
            <a:ext cx="2714268" cy="3667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12"/>
              </a:lnSpc>
            </a:pPr>
            <a:r>
              <a:rPr lang="en-US" sz="2249" b="1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User Experience Gaps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1338849" y="6828492"/>
            <a:ext cx="5166570" cy="13033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175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Complex setup processes, limited algorithm flexibility, and poor room management features create friction in secure communication workflows, reducing adoption rates.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369800" y="951376"/>
            <a:ext cx="7774200" cy="933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488"/>
              </a:lnSpc>
            </a:pPr>
            <a:r>
              <a:rPr lang="en-US" sz="5200" b="1">
                <a:solidFill>
                  <a:srgbClr val="1A1A1A"/>
                </a:solidFill>
                <a:latin typeface="Raleway Bold"/>
                <a:ea typeface="Raleway Bold"/>
                <a:cs typeface="Raleway Bold"/>
                <a:sym typeface="Raleway Bold"/>
              </a:rPr>
              <a:t>Solution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4531302" y="591045"/>
            <a:ext cx="3119523" cy="1294076"/>
            <a:chOff x="0" y="0"/>
            <a:chExt cx="4159364" cy="172543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159377" cy="1725422"/>
            </a:xfrm>
            <a:custGeom>
              <a:avLst/>
              <a:gdLst/>
              <a:ahLst/>
              <a:cxnLst/>
              <a:rect l="l" t="t" r="r" b="b"/>
              <a:pathLst>
                <a:path w="4159377" h="1725422">
                  <a:moveTo>
                    <a:pt x="0" y="0"/>
                  </a:moveTo>
                  <a:lnTo>
                    <a:pt x="4159377" y="0"/>
                  </a:lnTo>
                  <a:lnTo>
                    <a:pt x="4159377" y="1725422"/>
                  </a:lnTo>
                  <a:lnTo>
                    <a:pt x="0" y="17254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sp>
        <p:nvSpPr>
          <p:cNvPr id="5" name="TextBox 5"/>
          <p:cNvSpPr txBox="1"/>
          <p:nvPr/>
        </p:nvSpPr>
        <p:spPr>
          <a:xfrm>
            <a:off x="1369800" y="2000855"/>
            <a:ext cx="15983226" cy="8342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1" dirty="0">
                <a:solidFill>
                  <a:srgbClr val="1B1B27"/>
                </a:solidFill>
                <a:latin typeface="Raleway Bold"/>
                <a:ea typeface="Raleway Bold"/>
                <a:cs typeface="Raleway Bold"/>
                <a:sym typeface="Raleway Bold"/>
              </a:rPr>
              <a:t>Comprehensive Quantum-Safe Chat Platform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337929" y="3337736"/>
            <a:ext cx="5254971" cy="3930406"/>
            <a:chOff x="0" y="0"/>
            <a:chExt cx="7006628" cy="5240541"/>
          </a:xfrm>
        </p:grpSpPr>
        <p:sp>
          <p:nvSpPr>
            <p:cNvPr id="7" name="Freeform 7"/>
            <p:cNvSpPr/>
            <p:nvPr/>
          </p:nvSpPr>
          <p:spPr>
            <a:xfrm>
              <a:off x="6350" y="6350"/>
              <a:ext cx="6993890" cy="5227828"/>
            </a:xfrm>
            <a:custGeom>
              <a:avLst/>
              <a:gdLst/>
              <a:ahLst/>
              <a:cxnLst/>
              <a:rect l="l" t="t" r="r" b="b"/>
              <a:pathLst>
                <a:path w="6993890" h="5227828">
                  <a:moveTo>
                    <a:pt x="0" y="158750"/>
                  </a:moveTo>
                  <a:cubicBezTo>
                    <a:pt x="0" y="71120"/>
                    <a:pt x="71120" y="0"/>
                    <a:pt x="158877" y="0"/>
                  </a:cubicBezTo>
                  <a:lnTo>
                    <a:pt x="6835013" y="0"/>
                  </a:lnTo>
                  <a:cubicBezTo>
                    <a:pt x="6922770" y="0"/>
                    <a:pt x="6993890" y="71120"/>
                    <a:pt x="6993890" y="158750"/>
                  </a:cubicBezTo>
                  <a:lnTo>
                    <a:pt x="6993890" y="5069078"/>
                  </a:lnTo>
                  <a:cubicBezTo>
                    <a:pt x="6993890" y="5156708"/>
                    <a:pt x="6922770" y="5227828"/>
                    <a:pt x="6835013" y="5227828"/>
                  </a:cubicBezTo>
                  <a:lnTo>
                    <a:pt x="158877" y="5227828"/>
                  </a:lnTo>
                  <a:cubicBezTo>
                    <a:pt x="71120" y="5227828"/>
                    <a:pt x="0" y="5156708"/>
                    <a:pt x="0" y="5069078"/>
                  </a:cubicBezTo>
                  <a:close/>
                </a:path>
              </a:pathLst>
            </a:custGeom>
            <a:solidFill>
              <a:srgbClr val="E1E1EA"/>
            </a:solidFill>
            <a:ln w="12700">
              <a:solidFill>
                <a:srgbClr val="000000"/>
              </a:solidFill>
            </a:ln>
          </p:spPr>
        </p:sp>
        <p:sp>
          <p:nvSpPr>
            <p:cNvPr id="8" name="Freeform 8"/>
            <p:cNvSpPr/>
            <p:nvPr/>
          </p:nvSpPr>
          <p:spPr>
            <a:xfrm>
              <a:off x="0" y="0"/>
              <a:ext cx="7006590" cy="5240528"/>
            </a:xfrm>
            <a:custGeom>
              <a:avLst/>
              <a:gdLst/>
              <a:ahLst/>
              <a:cxnLst/>
              <a:rect l="l" t="t" r="r" b="b"/>
              <a:pathLst>
                <a:path w="7006590" h="5240528">
                  <a:moveTo>
                    <a:pt x="0" y="165100"/>
                  </a:moveTo>
                  <a:cubicBezTo>
                    <a:pt x="0" y="73914"/>
                    <a:pt x="73914" y="0"/>
                    <a:pt x="165227" y="0"/>
                  </a:cubicBezTo>
                  <a:lnTo>
                    <a:pt x="6841363" y="0"/>
                  </a:lnTo>
                  <a:lnTo>
                    <a:pt x="6841363" y="6350"/>
                  </a:lnTo>
                  <a:lnTo>
                    <a:pt x="6841363" y="0"/>
                  </a:lnTo>
                  <a:cubicBezTo>
                    <a:pt x="6932549" y="0"/>
                    <a:pt x="7006590" y="73914"/>
                    <a:pt x="7006590" y="165100"/>
                  </a:cubicBezTo>
                  <a:lnTo>
                    <a:pt x="7000240" y="165100"/>
                  </a:lnTo>
                  <a:lnTo>
                    <a:pt x="7006590" y="165100"/>
                  </a:lnTo>
                  <a:lnTo>
                    <a:pt x="7006590" y="5075428"/>
                  </a:lnTo>
                  <a:lnTo>
                    <a:pt x="7000240" y="5075428"/>
                  </a:lnTo>
                  <a:lnTo>
                    <a:pt x="7006590" y="5075428"/>
                  </a:lnTo>
                  <a:cubicBezTo>
                    <a:pt x="7006590" y="5166614"/>
                    <a:pt x="6932676" y="5240528"/>
                    <a:pt x="6841363" y="5240528"/>
                  </a:cubicBezTo>
                  <a:lnTo>
                    <a:pt x="6841363" y="5234178"/>
                  </a:lnTo>
                  <a:lnTo>
                    <a:pt x="6841363" y="5240528"/>
                  </a:lnTo>
                  <a:lnTo>
                    <a:pt x="165227" y="5240528"/>
                  </a:lnTo>
                  <a:lnTo>
                    <a:pt x="165227" y="5234178"/>
                  </a:lnTo>
                  <a:lnTo>
                    <a:pt x="165227" y="5240528"/>
                  </a:lnTo>
                  <a:cubicBezTo>
                    <a:pt x="74041" y="5240528"/>
                    <a:pt x="0" y="5166614"/>
                    <a:pt x="0" y="5075428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5075428"/>
                  </a:lnTo>
                  <a:lnTo>
                    <a:pt x="6350" y="5075428"/>
                  </a:lnTo>
                  <a:lnTo>
                    <a:pt x="12700" y="5075428"/>
                  </a:lnTo>
                  <a:cubicBezTo>
                    <a:pt x="12700" y="5159629"/>
                    <a:pt x="81026" y="5227828"/>
                    <a:pt x="165227" y="5227828"/>
                  </a:cubicBezTo>
                  <a:lnTo>
                    <a:pt x="6841363" y="5227828"/>
                  </a:lnTo>
                  <a:cubicBezTo>
                    <a:pt x="6925564" y="5227828"/>
                    <a:pt x="6993890" y="5159629"/>
                    <a:pt x="6993890" y="5075428"/>
                  </a:cubicBezTo>
                  <a:lnTo>
                    <a:pt x="6993890" y="165100"/>
                  </a:lnTo>
                  <a:cubicBezTo>
                    <a:pt x="6993890" y="80899"/>
                    <a:pt x="6925564" y="12700"/>
                    <a:pt x="6841363" y="12700"/>
                  </a:cubicBezTo>
                  <a:lnTo>
                    <a:pt x="165227" y="12700"/>
                  </a:lnTo>
                  <a:lnTo>
                    <a:pt x="165227" y="6350"/>
                  </a:lnTo>
                  <a:lnTo>
                    <a:pt x="165227" y="12700"/>
                  </a:lnTo>
                  <a:cubicBezTo>
                    <a:pt x="81026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C7C7D0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9" name="TextBox 9"/>
          <p:cNvSpPr txBox="1"/>
          <p:nvPr/>
        </p:nvSpPr>
        <p:spPr>
          <a:xfrm>
            <a:off x="1635738" y="3597444"/>
            <a:ext cx="4659363" cy="4492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3C3939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Post-Quantum Security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635738" y="4143798"/>
            <a:ext cx="4659363" cy="26717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3C393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NIST-approved algorithms including Kyber, Dilithium, and Falcon provide quantum-resistant protection. Hybrid encryption combines classical and quantum-safe methods for transitional security.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6866896" y="3337736"/>
            <a:ext cx="5254971" cy="3930406"/>
            <a:chOff x="0" y="0"/>
            <a:chExt cx="7006628" cy="5240541"/>
          </a:xfrm>
        </p:grpSpPr>
        <p:sp>
          <p:nvSpPr>
            <p:cNvPr id="12" name="Freeform 12"/>
            <p:cNvSpPr/>
            <p:nvPr/>
          </p:nvSpPr>
          <p:spPr>
            <a:xfrm>
              <a:off x="6350" y="6350"/>
              <a:ext cx="6993890" cy="5227828"/>
            </a:xfrm>
            <a:custGeom>
              <a:avLst/>
              <a:gdLst/>
              <a:ahLst/>
              <a:cxnLst/>
              <a:rect l="l" t="t" r="r" b="b"/>
              <a:pathLst>
                <a:path w="6993890" h="5227828">
                  <a:moveTo>
                    <a:pt x="0" y="158750"/>
                  </a:moveTo>
                  <a:cubicBezTo>
                    <a:pt x="0" y="71120"/>
                    <a:pt x="71120" y="0"/>
                    <a:pt x="158877" y="0"/>
                  </a:cubicBezTo>
                  <a:lnTo>
                    <a:pt x="6835013" y="0"/>
                  </a:lnTo>
                  <a:cubicBezTo>
                    <a:pt x="6922770" y="0"/>
                    <a:pt x="6993890" y="71120"/>
                    <a:pt x="6993890" y="158750"/>
                  </a:cubicBezTo>
                  <a:lnTo>
                    <a:pt x="6993890" y="5069078"/>
                  </a:lnTo>
                  <a:cubicBezTo>
                    <a:pt x="6993890" y="5156708"/>
                    <a:pt x="6922770" y="5227828"/>
                    <a:pt x="6835013" y="5227828"/>
                  </a:cubicBezTo>
                  <a:lnTo>
                    <a:pt x="158877" y="5227828"/>
                  </a:lnTo>
                  <a:cubicBezTo>
                    <a:pt x="71120" y="5227828"/>
                    <a:pt x="0" y="5156708"/>
                    <a:pt x="0" y="5069078"/>
                  </a:cubicBezTo>
                  <a:close/>
                </a:path>
              </a:pathLst>
            </a:custGeom>
            <a:solidFill>
              <a:srgbClr val="E1E1EA"/>
            </a:solidFill>
            <a:ln w="12700">
              <a:solidFill>
                <a:srgbClr val="000000"/>
              </a:solidFill>
            </a:ln>
          </p:spPr>
        </p:sp>
        <p:sp>
          <p:nvSpPr>
            <p:cNvPr id="13" name="Freeform 13"/>
            <p:cNvSpPr/>
            <p:nvPr/>
          </p:nvSpPr>
          <p:spPr>
            <a:xfrm>
              <a:off x="0" y="0"/>
              <a:ext cx="7006590" cy="5240528"/>
            </a:xfrm>
            <a:custGeom>
              <a:avLst/>
              <a:gdLst/>
              <a:ahLst/>
              <a:cxnLst/>
              <a:rect l="l" t="t" r="r" b="b"/>
              <a:pathLst>
                <a:path w="7006590" h="5240528">
                  <a:moveTo>
                    <a:pt x="0" y="165100"/>
                  </a:moveTo>
                  <a:cubicBezTo>
                    <a:pt x="0" y="73914"/>
                    <a:pt x="73914" y="0"/>
                    <a:pt x="165227" y="0"/>
                  </a:cubicBezTo>
                  <a:lnTo>
                    <a:pt x="6841363" y="0"/>
                  </a:lnTo>
                  <a:lnTo>
                    <a:pt x="6841363" y="6350"/>
                  </a:lnTo>
                  <a:lnTo>
                    <a:pt x="6841363" y="0"/>
                  </a:lnTo>
                  <a:cubicBezTo>
                    <a:pt x="6932549" y="0"/>
                    <a:pt x="7006590" y="73914"/>
                    <a:pt x="7006590" y="165100"/>
                  </a:cubicBezTo>
                  <a:lnTo>
                    <a:pt x="7000240" y="165100"/>
                  </a:lnTo>
                  <a:lnTo>
                    <a:pt x="7006590" y="165100"/>
                  </a:lnTo>
                  <a:lnTo>
                    <a:pt x="7006590" y="5075428"/>
                  </a:lnTo>
                  <a:lnTo>
                    <a:pt x="7000240" y="5075428"/>
                  </a:lnTo>
                  <a:lnTo>
                    <a:pt x="7006590" y="5075428"/>
                  </a:lnTo>
                  <a:cubicBezTo>
                    <a:pt x="7006590" y="5166614"/>
                    <a:pt x="6932676" y="5240528"/>
                    <a:pt x="6841363" y="5240528"/>
                  </a:cubicBezTo>
                  <a:lnTo>
                    <a:pt x="6841363" y="5234178"/>
                  </a:lnTo>
                  <a:lnTo>
                    <a:pt x="6841363" y="5240528"/>
                  </a:lnTo>
                  <a:lnTo>
                    <a:pt x="165227" y="5240528"/>
                  </a:lnTo>
                  <a:lnTo>
                    <a:pt x="165227" y="5234178"/>
                  </a:lnTo>
                  <a:lnTo>
                    <a:pt x="165227" y="5240528"/>
                  </a:lnTo>
                  <a:cubicBezTo>
                    <a:pt x="74041" y="5240528"/>
                    <a:pt x="0" y="5166614"/>
                    <a:pt x="0" y="5075428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5075428"/>
                  </a:lnTo>
                  <a:lnTo>
                    <a:pt x="6350" y="5075428"/>
                  </a:lnTo>
                  <a:lnTo>
                    <a:pt x="12700" y="5075428"/>
                  </a:lnTo>
                  <a:cubicBezTo>
                    <a:pt x="12700" y="5159629"/>
                    <a:pt x="81026" y="5227828"/>
                    <a:pt x="165227" y="5227828"/>
                  </a:cubicBezTo>
                  <a:lnTo>
                    <a:pt x="6841363" y="5227828"/>
                  </a:lnTo>
                  <a:cubicBezTo>
                    <a:pt x="6925564" y="5227828"/>
                    <a:pt x="6993890" y="5159629"/>
                    <a:pt x="6993890" y="5075428"/>
                  </a:cubicBezTo>
                  <a:lnTo>
                    <a:pt x="6993890" y="165100"/>
                  </a:lnTo>
                  <a:cubicBezTo>
                    <a:pt x="6993890" y="80899"/>
                    <a:pt x="6925564" y="12700"/>
                    <a:pt x="6841363" y="12700"/>
                  </a:cubicBezTo>
                  <a:lnTo>
                    <a:pt x="165227" y="12700"/>
                  </a:lnTo>
                  <a:lnTo>
                    <a:pt x="165227" y="6350"/>
                  </a:lnTo>
                  <a:lnTo>
                    <a:pt x="165227" y="12700"/>
                  </a:lnTo>
                  <a:cubicBezTo>
                    <a:pt x="81026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C7C7D0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14" name="TextBox 14"/>
          <p:cNvSpPr txBox="1"/>
          <p:nvPr/>
        </p:nvSpPr>
        <p:spPr>
          <a:xfrm>
            <a:off x="7164695" y="3597444"/>
            <a:ext cx="4659363" cy="4492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3C3939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Real-Time Collaboration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164695" y="4143798"/>
            <a:ext cx="4659363" cy="22240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3C393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Unlimited participants, live updates, smart search filtering, and multi-device support deliver seamless communication without compromising security or performance.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12395854" y="3337736"/>
            <a:ext cx="5254971" cy="3930406"/>
            <a:chOff x="0" y="0"/>
            <a:chExt cx="7006628" cy="5240541"/>
          </a:xfrm>
        </p:grpSpPr>
        <p:sp>
          <p:nvSpPr>
            <p:cNvPr id="17" name="Freeform 17"/>
            <p:cNvSpPr/>
            <p:nvPr/>
          </p:nvSpPr>
          <p:spPr>
            <a:xfrm>
              <a:off x="6350" y="6350"/>
              <a:ext cx="6993890" cy="5227828"/>
            </a:xfrm>
            <a:custGeom>
              <a:avLst/>
              <a:gdLst/>
              <a:ahLst/>
              <a:cxnLst/>
              <a:rect l="l" t="t" r="r" b="b"/>
              <a:pathLst>
                <a:path w="6993890" h="5227828">
                  <a:moveTo>
                    <a:pt x="0" y="158750"/>
                  </a:moveTo>
                  <a:cubicBezTo>
                    <a:pt x="0" y="71120"/>
                    <a:pt x="71120" y="0"/>
                    <a:pt x="158877" y="0"/>
                  </a:cubicBezTo>
                  <a:lnTo>
                    <a:pt x="6835013" y="0"/>
                  </a:lnTo>
                  <a:cubicBezTo>
                    <a:pt x="6922770" y="0"/>
                    <a:pt x="6993890" y="71120"/>
                    <a:pt x="6993890" y="158750"/>
                  </a:cubicBezTo>
                  <a:lnTo>
                    <a:pt x="6993890" y="5069078"/>
                  </a:lnTo>
                  <a:cubicBezTo>
                    <a:pt x="6993890" y="5156708"/>
                    <a:pt x="6922770" y="5227828"/>
                    <a:pt x="6835013" y="5227828"/>
                  </a:cubicBezTo>
                  <a:lnTo>
                    <a:pt x="158877" y="5227828"/>
                  </a:lnTo>
                  <a:cubicBezTo>
                    <a:pt x="71120" y="5227828"/>
                    <a:pt x="0" y="5156708"/>
                    <a:pt x="0" y="5069078"/>
                  </a:cubicBezTo>
                  <a:close/>
                </a:path>
              </a:pathLst>
            </a:custGeom>
            <a:solidFill>
              <a:srgbClr val="E1E1EA"/>
            </a:solidFill>
            <a:ln w="12700">
              <a:solidFill>
                <a:srgbClr val="000000"/>
              </a:solidFill>
            </a:ln>
          </p:spPr>
        </p:sp>
        <p:sp>
          <p:nvSpPr>
            <p:cNvPr id="18" name="Freeform 18"/>
            <p:cNvSpPr/>
            <p:nvPr/>
          </p:nvSpPr>
          <p:spPr>
            <a:xfrm>
              <a:off x="0" y="0"/>
              <a:ext cx="7006590" cy="5240528"/>
            </a:xfrm>
            <a:custGeom>
              <a:avLst/>
              <a:gdLst/>
              <a:ahLst/>
              <a:cxnLst/>
              <a:rect l="l" t="t" r="r" b="b"/>
              <a:pathLst>
                <a:path w="7006590" h="5240528">
                  <a:moveTo>
                    <a:pt x="0" y="165100"/>
                  </a:moveTo>
                  <a:cubicBezTo>
                    <a:pt x="0" y="73914"/>
                    <a:pt x="73914" y="0"/>
                    <a:pt x="165227" y="0"/>
                  </a:cubicBezTo>
                  <a:lnTo>
                    <a:pt x="6841363" y="0"/>
                  </a:lnTo>
                  <a:lnTo>
                    <a:pt x="6841363" y="6350"/>
                  </a:lnTo>
                  <a:lnTo>
                    <a:pt x="6841363" y="0"/>
                  </a:lnTo>
                  <a:cubicBezTo>
                    <a:pt x="6932549" y="0"/>
                    <a:pt x="7006590" y="73914"/>
                    <a:pt x="7006590" y="165100"/>
                  </a:cubicBezTo>
                  <a:lnTo>
                    <a:pt x="7000240" y="165100"/>
                  </a:lnTo>
                  <a:lnTo>
                    <a:pt x="7006590" y="165100"/>
                  </a:lnTo>
                  <a:lnTo>
                    <a:pt x="7006590" y="5075428"/>
                  </a:lnTo>
                  <a:lnTo>
                    <a:pt x="7000240" y="5075428"/>
                  </a:lnTo>
                  <a:lnTo>
                    <a:pt x="7006590" y="5075428"/>
                  </a:lnTo>
                  <a:cubicBezTo>
                    <a:pt x="7006590" y="5166614"/>
                    <a:pt x="6932676" y="5240528"/>
                    <a:pt x="6841363" y="5240528"/>
                  </a:cubicBezTo>
                  <a:lnTo>
                    <a:pt x="6841363" y="5234178"/>
                  </a:lnTo>
                  <a:lnTo>
                    <a:pt x="6841363" y="5240528"/>
                  </a:lnTo>
                  <a:lnTo>
                    <a:pt x="165227" y="5240528"/>
                  </a:lnTo>
                  <a:lnTo>
                    <a:pt x="165227" y="5234178"/>
                  </a:lnTo>
                  <a:lnTo>
                    <a:pt x="165227" y="5240528"/>
                  </a:lnTo>
                  <a:cubicBezTo>
                    <a:pt x="74041" y="5240528"/>
                    <a:pt x="0" y="5166614"/>
                    <a:pt x="0" y="5075428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5075428"/>
                  </a:lnTo>
                  <a:lnTo>
                    <a:pt x="6350" y="5075428"/>
                  </a:lnTo>
                  <a:lnTo>
                    <a:pt x="12700" y="5075428"/>
                  </a:lnTo>
                  <a:cubicBezTo>
                    <a:pt x="12700" y="5159629"/>
                    <a:pt x="81026" y="5227828"/>
                    <a:pt x="165227" y="5227828"/>
                  </a:cubicBezTo>
                  <a:lnTo>
                    <a:pt x="6841363" y="5227828"/>
                  </a:lnTo>
                  <a:cubicBezTo>
                    <a:pt x="6925564" y="5227828"/>
                    <a:pt x="6993890" y="5159629"/>
                    <a:pt x="6993890" y="5075428"/>
                  </a:cubicBezTo>
                  <a:lnTo>
                    <a:pt x="6993890" y="165100"/>
                  </a:lnTo>
                  <a:cubicBezTo>
                    <a:pt x="6993890" y="80899"/>
                    <a:pt x="6925564" y="12700"/>
                    <a:pt x="6841363" y="12700"/>
                  </a:cubicBezTo>
                  <a:lnTo>
                    <a:pt x="165227" y="12700"/>
                  </a:lnTo>
                  <a:lnTo>
                    <a:pt x="165227" y="6350"/>
                  </a:lnTo>
                  <a:lnTo>
                    <a:pt x="165227" y="12700"/>
                  </a:lnTo>
                  <a:cubicBezTo>
                    <a:pt x="81026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C7C7D0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19" name="TextBox 19"/>
          <p:cNvSpPr txBox="1"/>
          <p:nvPr/>
        </p:nvSpPr>
        <p:spPr>
          <a:xfrm>
            <a:off x="12693663" y="3597444"/>
            <a:ext cx="4218266" cy="4492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3C3939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Scalable Infrastructure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2693663" y="4143798"/>
            <a:ext cx="4659363" cy="22240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3C393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Flask-based RESTful API, optimized polling mechanisms, and modular architecture ensure efficient operation with minimal server load and maximum extensibility.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342620" y="7620566"/>
            <a:ext cx="16303523" cy="9232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725"/>
              </a:lnSpc>
            </a:pPr>
            <a:r>
              <a:rPr lang="en-US" sz="2287">
                <a:solidFill>
                  <a:srgbClr val="3C393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platform implements end-to-end encryption with room-specific keys derived from user passphrases, ensuring zero-knowledge architecture where even the server cannot decrypt messages.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325479"/>
            <a:ext cx="18287638" cy="7335926"/>
            <a:chOff x="0" y="0"/>
            <a:chExt cx="24383517" cy="978123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3492" cy="9781286"/>
            </a:xfrm>
            <a:custGeom>
              <a:avLst/>
              <a:gdLst/>
              <a:ahLst/>
              <a:cxnLst/>
              <a:rect l="l" t="t" r="r" b="b"/>
              <a:pathLst>
                <a:path w="24383492" h="9781286">
                  <a:moveTo>
                    <a:pt x="0" y="0"/>
                  </a:moveTo>
                  <a:lnTo>
                    <a:pt x="24383492" y="0"/>
                  </a:lnTo>
                  <a:lnTo>
                    <a:pt x="24383492" y="9781286"/>
                  </a:lnTo>
                  <a:lnTo>
                    <a:pt x="0" y="97812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12" r="-12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7010590"/>
            <a:chOff x="0" y="0"/>
            <a:chExt cx="24384000" cy="934745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9347454"/>
            </a:xfrm>
            <a:custGeom>
              <a:avLst/>
              <a:gdLst/>
              <a:ahLst/>
              <a:cxnLst/>
              <a:rect l="l" t="t" r="r" b="b"/>
              <a:pathLst>
                <a:path w="24384000" h="9347454">
                  <a:moveTo>
                    <a:pt x="0" y="0"/>
                  </a:moveTo>
                  <a:lnTo>
                    <a:pt x="24384000" y="0"/>
                  </a:lnTo>
                  <a:lnTo>
                    <a:pt x="24384000" y="9347454"/>
                  </a:lnTo>
                  <a:lnTo>
                    <a:pt x="0" y="93474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33000"/>
              </a:blip>
              <a:stretch>
                <a:fillRect t="-23447" b="-23447"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>
            <a:off x="838848" y="353206"/>
            <a:ext cx="16689886" cy="9021318"/>
            <a:chOff x="0" y="0"/>
            <a:chExt cx="22253181" cy="1202842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2253194" cy="12028424"/>
            </a:xfrm>
            <a:custGeom>
              <a:avLst/>
              <a:gdLst/>
              <a:ahLst/>
              <a:cxnLst/>
              <a:rect l="l" t="t" r="r" b="b"/>
              <a:pathLst>
                <a:path w="22253194" h="12028424">
                  <a:moveTo>
                    <a:pt x="0" y="0"/>
                  </a:moveTo>
                  <a:lnTo>
                    <a:pt x="22253194" y="0"/>
                  </a:lnTo>
                  <a:lnTo>
                    <a:pt x="22253194" y="12028424"/>
                  </a:lnTo>
                  <a:lnTo>
                    <a:pt x="0" y="120284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1546554" y="1972275"/>
            <a:ext cx="10950245" cy="9083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488"/>
              </a:lnSpc>
            </a:pPr>
            <a:r>
              <a:rPr lang="en-US" sz="5200" b="1" dirty="0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Dependencies and Showstopper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14409201" y="802024"/>
            <a:ext cx="3119523" cy="1294076"/>
            <a:chOff x="0" y="0"/>
            <a:chExt cx="4159364" cy="172543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159377" cy="1725422"/>
            </a:xfrm>
            <a:custGeom>
              <a:avLst/>
              <a:gdLst/>
              <a:ahLst/>
              <a:cxnLst/>
              <a:rect l="l" t="t" r="r" b="b"/>
              <a:pathLst>
                <a:path w="4159377" h="1725422">
                  <a:moveTo>
                    <a:pt x="0" y="0"/>
                  </a:moveTo>
                  <a:lnTo>
                    <a:pt x="4159377" y="0"/>
                  </a:lnTo>
                  <a:lnTo>
                    <a:pt x="4159377" y="1725422"/>
                  </a:lnTo>
                  <a:lnTo>
                    <a:pt x="0" y="17254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</p:grpSp>
      <p:grpSp>
        <p:nvGrpSpPr>
          <p:cNvPr id="11" name="Group 11"/>
          <p:cNvGrpSpPr/>
          <p:nvPr/>
        </p:nvGrpSpPr>
        <p:grpSpPr>
          <a:xfrm>
            <a:off x="1173008" y="3342484"/>
            <a:ext cx="8155091" cy="4574727"/>
            <a:chOff x="0" y="0"/>
            <a:chExt cx="10873454" cy="6099636"/>
          </a:xfrm>
        </p:grpSpPr>
        <p:grpSp>
          <p:nvGrpSpPr>
            <p:cNvPr id="12" name="Group 12"/>
            <p:cNvGrpSpPr/>
            <p:nvPr/>
          </p:nvGrpSpPr>
          <p:grpSpPr>
            <a:xfrm>
              <a:off x="0" y="0"/>
              <a:ext cx="10873454" cy="5553623"/>
              <a:chOff x="0" y="0"/>
              <a:chExt cx="13475487" cy="6882613"/>
            </a:xfrm>
          </p:grpSpPr>
          <p:sp>
            <p:nvSpPr>
              <p:cNvPr id="13" name="Freeform 13" descr="preencoded.png"/>
              <p:cNvSpPr/>
              <p:nvPr/>
            </p:nvSpPr>
            <p:spPr>
              <a:xfrm>
                <a:off x="0" y="0"/>
                <a:ext cx="13475463" cy="6882638"/>
              </a:xfrm>
              <a:custGeom>
                <a:avLst/>
                <a:gdLst/>
                <a:ahLst/>
                <a:cxnLst/>
                <a:rect l="l" t="t" r="r" b="b"/>
                <a:pathLst>
                  <a:path w="13475463" h="6882638">
                    <a:moveTo>
                      <a:pt x="0" y="0"/>
                    </a:moveTo>
                    <a:lnTo>
                      <a:pt x="13475463" y="0"/>
                    </a:lnTo>
                    <a:lnTo>
                      <a:pt x="13475463" y="6882638"/>
                    </a:lnTo>
                    <a:lnTo>
                      <a:pt x="0" y="688263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7"/>
                <a:stretch>
                  <a:fillRect t="-8" b="-8"/>
                </a:stretch>
              </a:blipFill>
            </p:spPr>
          </p:sp>
        </p:grpSp>
        <p:grpSp>
          <p:nvGrpSpPr>
            <p:cNvPr id="14" name="Group 14"/>
            <p:cNvGrpSpPr/>
            <p:nvPr/>
          </p:nvGrpSpPr>
          <p:grpSpPr>
            <a:xfrm>
              <a:off x="0" y="5594614"/>
              <a:ext cx="247062" cy="247062"/>
              <a:chOff x="0" y="0"/>
              <a:chExt cx="306184" cy="306184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306197" cy="306197"/>
              </a:xfrm>
              <a:custGeom>
                <a:avLst/>
                <a:gdLst/>
                <a:ahLst/>
                <a:cxnLst/>
                <a:rect l="l" t="t" r="r" b="b"/>
                <a:pathLst>
                  <a:path w="306197" h="306197">
                    <a:moveTo>
                      <a:pt x="0" y="30480"/>
                    </a:moveTo>
                    <a:cubicBezTo>
                      <a:pt x="0" y="13589"/>
                      <a:pt x="13589" y="0"/>
                      <a:pt x="30480" y="0"/>
                    </a:cubicBezTo>
                    <a:lnTo>
                      <a:pt x="275717" y="0"/>
                    </a:lnTo>
                    <a:cubicBezTo>
                      <a:pt x="292608" y="0"/>
                      <a:pt x="306197" y="13589"/>
                      <a:pt x="306197" y="30480"/>
                    </a:cubicBezTo>
                    <a:lnTo>
                      <a:pt x="306197" y="275717"/>
                    </a:lnTo>
                    <a:cubicBezTo>
                      <a:pt x="306197" y="292608"/>
                      <a:pt x="292608" y="306197"/>
                      <a:pt x="275717" y="306197"/>
                    </a:cubicBezTo>
                    <a:lnTo>
                      <a:pt x="30480" y="306197"/>
                    </a:lnTo>
                    <a:cubicBezTo>
                      <a:pt x="13589" y="306197"/>
                      <a:pt x="0" y="292608"/>
                      <a:pt x="0" y="275717"/>
                    </a:cubicBezTo>
                    <a:close/>
                  </a:path>
                </a:pathLst>
              </a:custGeom>
              <a:solidFill>
                <a:srgbClr val="1F1F2D"/>
              </a:solidFill>
              <a:ln w="12700">
                <a:solidFill>
                  <a:srgbClr val="000000"/>
                </a:solidFill>
              </a:ln>
            </p:spPr>
          </p:sp>
        </p:grpSp>
        <p:sp>
          <p:nvSpPr>
            <p:cNvPr id="16" name="TextBox 16"/>
            <p:cNvSpPr txBox="1"/>
            <p:nvPr/>
          </p:nvSpPr>
          <p:spPr>
            <a:xfrm>
              <a:off x="329044" y="5613664"/>
              <a:ext cx="1495530" cy="2573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412"/>
                </a:lnSpc>
              </a:pPr>
              <a:r>
                <a:rPr lang="en-US" sz="1412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PQC Libraries</a:t>
              </a:r>
            </a:p>
          </p:txBody>
        </p:sp>
        <p:grpSp>
          <p:nvGrpSpPr>
            <p:cNvPr id="17" name="Group 17"/>
            <p:cNvGrpSpPr/>
            <p:nvPr/>
          </p:nvGrpSpPr>
          <p:grpSpPr>
            <a:xfrm>
              <a:off x="2215585" y="5594614"/>
              <a:ext cx="247062" cy="247062"/>
              <a:chOff x="0" y="0"/>
              <a:chExt cx="306184" cy="306184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306197" cy="306197"/>
              </a:xfrm>
              <a:custGeom>
                <a:avLst/>
                <a:gdLst/>
                <a:ahLst/>
                <a:cxnLst/>
                <a:rect l="l" t="t" r="r" b="b"/>
                <a:pathLst>
                  <a:path w="306197" h="306197">
                    <a:moveTo>
                      <a:pt x="0" y="30480"/>
                    </a:moveTo>
                    <a:cubicBezTo>
                      <a:pt x="0" y="13589"/>
                      <a:pt x="13589" y="0"/>
                      <a:pt x="30480" y="0"/>
                    </a:cubicBezTo>
                    <a:lnTo>
                      <a:pt x="275717" y="0"/>
                    </a:lnTo>
                    <a:cubicBezTo>
                      <a:pt x="292608" y="0"/>
                      <a:pt x="306197" y="13589"/>
                      <a:pt x="306197" y="30480"/>
                    </a:cubicBezTo>
                    <a:lnTo>
                      <a:pt x="306197" y="275717"/>
                    </a:lnTo>
                    <a:cubicBezTo>
                      <a:pt x="306197" y="292608"/>
                      <a:pt x="292608" y="306197"/>
                      <a:pt x="275717" y="306197"/>
                    </a:cubicBezTo>
                    <a:lnTo>
                      <a:pt x="30480" y="306197"/>
                    </a:lnTo>
                    <a:cubicBezTo>
                      <a:pt x="13589" y="306197"/>
                      <a:pt x="0" y="292608"/>
                      <a:pt x="0" y="275717"/>
                    </a:cubicBezTo>
                    <a:close/>
                  </a:path>
                </a:pathLst>
              </a:custGeom>
              <a:solidFill>
                <a:srgbClr val="3E3E5A"/>
              </a:solidFill>
              <a:ln w="12700">
                <a:solidFill>
                  <a:srgbClr val="000000"/>
                </a:solidFill>
              </a:ln>
            </p:spPr>
          </p:sp>
        </p:grpSp>
        <p:sp>
          <p:nvSpPr>
            <p:cNvPr id="19" name="TextBox 19"/>
            <p:cNvSpPr txBox="1"/>
            <p:nvPr/>
          </p:nvSpPr>
          <p:spPr>
            <a:xfrm>
              <a:off x="2544629" y="5613664"/>
              <a:ext cx="1681741" cy="4859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412"/>
                </a:lnSpc>
              </a:pPr>
              <a:r>
                <a:rPr lang="en-US" sz="1412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Random Generation</a:t>
              </a:r>
            </a:p>
          </p:txBody>
        </p:sp>
        <p:grpSp>
          <p:nvGrpSpPr>
            <p:cNvPr id="20" name="Group 20"/>
            <p:cNvGrpSpPr/>
            <p:nvPr/>
          </p:nvGrpSpPr>
          <p:grpSpPr>
            <a:xfrm>
              <a:off x="4431324" y="5594614"/>
              <a:ext cx="247062" cy="247062"/>
              <a:chOff x="0" y="0"/>
              <a:chExt cx="306184" cy="306184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306197" cy="306197"/>
              </a:xfrm>
              <a:custGeom>
                <a:avLst/>
                <a:gdLst/>
                <a:ahLst/>
                <a:cxnLst/>
                <a:rect l="l" t="t" r="r" b="b"/>
                <a:pathLst>
                  <a:path w="306197" h="306197">
                    <a:moveTo>
                      <a:pt x="0" y="30480"/>
                    </a:moveTo>
                    <a:cubicBezTo>
                      <a:pt x="0" y="13589"/>
                      <a:pt x="13589" y="0"/>
                      <a:pt x="30480" y="0"/>
                    </a:cubicBezTo>
                    <a:lnTo>
                      <a:pt x="275717" y="0"/>
                    </a:lnTo>
                    <a:cubicBezTo>
                      <a:pt x="292608" y="0"/>
                      <a:pt x="306197" y="13589"/>
                      <a:pt x="306197" y="30480"/>
                    </a:cubicBezTo>
                    <a:lnTo>
                      <a:pt x="306197" y="275717"/>
                    </a:lnTo>
                    <a:cubicBezTo>
                      <a:pt x="306197" y="292608"/>
                      <a:pt x="292608" y="306197"/>
                      <a:pt x="275717" y="306197"/>
                    </a:cubicBezTo>
                    <a:lnTo>
                      <a:pt x="30480" y="306197"/>
                    </a:lnTo>
                    <a:cubicBezTo>
                      <a:pt x="13589" y="306197"/>
                      <a:pt x="0" y="292608"/>
                      <a:pt x="0" y="275717"/>
                    </a:cubicBezTo>
                    <a:close/>
                  </a:path>
                </a:pathLst>
              </a:custGeom>
              <a:solidFill>
                <a:srgbClr val="5D5D86"/>
              </a:solidFill>
              <a:ln w="12700">
                <a:solidFill>
                  <a:srgbClr val="000000"/>
                </a:solidFill>
              </a:ln>
            </p:spPr>
          </p:sp>
        </p:grpSp>
        <p:sp>
          <p:nvSpPr>
            <p:cNvPr id="22" name="TextBox 22"/>
            <p:cNvSpPr txBox="1"/>
            <p:nvPr/>
          </p:nvSpPr>
          <p:spPr>
            <a:xfrm>
              <a:off x="4760378" y="5613664"/>
              <a:ext cx="1681588" cy="4859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412"/>
                </a:lnSpc>
              </a:pPr>
              <a:r>
                <a:rPr lang="en-US" sz="1412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Web Framework</a:t>
              </a:r>
            </a:p>
          </p:txBody>
        </p:sp>
        <p:grpSp>
          <p:nvGrpSpPr>
            <p:cNvPr id="23" name="Group 23"/>
            <p:cNvGrpSpPr/>
            <p:nvPr/>
          </p:nvGrpSpPr>
          <p:grpSpPr>
            <a:xfrm>
              <a:off x="6646910" y="5594614"/>
              <a:ext cx="247062" cy="247062"/>
              <a:chOff x="0" y="0"/>
              <a:chExt cx="306184" cy="306184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306197" cy="306197"/>
              </a:xfrm>
              <a:custGeom>
                <a:avLst/>
                <a:gdLst/>
                <a:ahLst/>
                <a:cxnLst/>
                <a:rect l="l" t="t" r="r" b="b"/>
                <a:pathLst>
                  <a:path w="306197" h="306197">
                    <a:moveTo>
                      <a:pt x="0" y="30480"/>
                    </a:moveTo>
                    <a:cubicBezTo>
                      <a:pt x="0" y="13589"/>
                      <a:pt x="13589" y="0"/>
                      <a:pt x="30480" y="0"/>
                    </a:cubicBezTo>
                    <a:lnTo>
                      <a:pt x="275717" y="0"/>
                    </a:lnTo>
                    <a:cubicBezTo>
                      <a:pt x="292608" y="0"/>
                      <a:pt x="306197" y="13589"/>
                      <a:pt x="306197" y="30480"/>
                    </a:cubicBezTo>
                    <a:lnTo>
                      <a:pt x="306197" y="275717"/>
                    </a:lnTo>
                    <a:cubicBezTo>
                      <a:pt x="306197" y="292608"/>
                      <a:pt x="292608" y="306197"/>
                      <a:pt x="275717" y="306197"/>
                    </a:cubicBezTo>
                    <a:lnTo>
                      <a:pt x="30480" y="306197"/>
                    </a:lnTo>
                    <a:cubicBezTo>
                      <a:pt x="13589" y="306197"/>
                      <a:pt x="0" y="292608"/>
                      <a:pt x="0" y="275717"/>
                    </a:cubicBezTo>
                    <a:close/>
                  </a:path>
                </a:pathLst>
              </a:custGeom>
              <a:solidFill>
                <a:srgbClr val="8585AA"/>
              </a:solidFill>
              <a:ln w="12700">
                <a:solidFill>
                  <a:srgbClr val="000000"/>
                </a:solidFill>
              </a:ln>
            </p:spPr>
          </p:sp>
        </p:grpSp>
        <p:sp>
          <p:nvSpPr>
            <p:cNvPr id="25" name="TextBox 25"/>
            <p:cNvSpPr txBox="1"/>
            <p:nvPr/>
          </p:nvSpPr>
          <p:spPr>
            <a:xfrm>
              <a:off x="6975964" y="5613664"/>
              <a:ext cx="1506095" cy="2573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412"/>
                </a:lnSpc>
              </a:pPr>
              <a:r>
                <a:rPr lang="en-US" sz="1412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Storage Layer</a:t>
              </a:r>
            </a:p>
          </p:txBody>
        </p:sp>
        <p:grpSp>
          <p:nvGrpSpPr>
            <p:cNvPr id="26" name="Group 26"/>
            <p:cNvGrpSpPr/>
            <p:nvPr/>
          </p:nvGrpSpPr>
          <p:grpSpPr>
            <a:xfrm>
              <a:off x="8862659" y="5594614"/>
              <a:ext cx="247062" cy="247062"/>
              <a:chOff x="0" y="0"/>
              <a:chExt cx="306184" cy="306184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306197" cy="306197"/>
              </a:xfrm>
              <a:custGeom>
                <a:avLst/>
                <a:gdLst/>
                <a:ahLst/>
                <a:cxnLst/>
                <a:rect l="l" t="t" r="r" b="b"/>
                <a:pathLst>
                  <a:path w="306197" h="306197">
                    <a:moveTo>
                      <a:pt x="0" y="30480"/>
                    </a:moveTo>
                    <a:cubicBezTo>
                      <a:pt x="0" y="13589"/>
                      <a:pt x="13589" y="0"/>
                      <a:pt x="30480" y="0"/>
                    </a:cubicBezTo>
                    <a:lnTo>
                      <a:pt x="275717" y="0"/>
                    </a:lnTo>
                    <a:cubicBezTo>
                      <a:pt x="292608" y="0"/>
                      <a:pt x="306197" y="13589"/>
                      <a:pt x="306197" y="30480"/>
                    </a:cubicBezTo>
                    <a:lnTo>
                      <a:pt x="306197" y="275717"/>
                    </a:lnTo>
                    <a:cubicBezTo>
                      <a:pt x="306197" y="292608"/>
                      <a:pt x="292608" y="306197"/>
                      <a:pt x="275717" y="306197"/>
                    </a:cubicBezTo>
                    <a:lnTo>
                      <a:pt x="30480" y="306197"/>
                    </a:lnTo>
                    <a:cubicBezTo>
                      <a:pt x="13589" y="306197"/>
                      <a:pt x="0" y="292608"/>
                      <a:pt x="0" y="275717"/>
                    </a:cubicBezTo>
                    <a:close/>
                  </a:path>
                </a:pathLst>
              </a:custGeom>
              <a:solidFill>
                <a:srgbClr val="B1B1C9"/>
              </a:solidFill>
              <a:ln w="12700">
                <a:solidFill>
                  <a:srgbClr val="000000"/>
                </a:solidFill>
              </a:ln>
            </p:spPr>
          </p:sp>
        </p:grpSp>
        <p:sp>
          <p:nvSpPr>
            <p:cNvPr id="28" name="TextBox 28"/>
            <p:cNvSpPr txBox="1"/>
            <p:nvPr/>
          </p:nvSpPr>
          <p:spPr>
            <a:xfrm>
              <a:off x="9191713" y="5613664"/>
              <a:ext cx="1681588" cy="4859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412"/>
                </a:lnSpc>
              </a:pPr>
              <a:r>
                <a:rPr lang="en-US" sz="1412">
                  <a:solidFill>
                    <a:srgbClr val="EEECE1"/>
                  </a:solidFill>
                  <a:latin typeface="Roboto"/>
                  <a:ea typeface="Roboto"/>
                  <a:cs typeface="Roboto"/>
                  <a:sym typeface="Roboto"/>
                </a:rPr>
                <a:t>Browser Support</a:t>
              </a:r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6158057" y="4882915"/>
            <a:ext cx="100727" cy="1882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12"/>
              </a:lnSpc>
              <a:spcBef>
                <a:spcPct val="0"/>
              </a:spcBef>
            </a:pPr>
            <a:r>
              <a:rPr lang="en-US" sz="1412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173008" y="6536851"/>
            <a:ext cx="8155091" cy="1882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12"/>
              </a:lnSpc>
              <a:spcBef>
                <a:spcPct val="0"/>
              </a:spcBef>
            </a:pPr>
            <a:r>
              <a:rPr lang="en-US" sz="1412" b="1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2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4040383" y="5648898"/>
            <a:ext cx="102870" cy="1882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12"/>
              </a:lnSpc>
              <a:spcBef>
                <a:spcPct val="0"/>
              </a:spcBef>
            </a:pPr>
            <a:r>
              <a:rPr lang="en-US" sz="1412" b="1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3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4317350" y="4467849"/>
            <a:ext cx="102870" cy="1882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12"/>
              </a:lnSpc>
              <a:spcBef>
                <a:spcPct val="0"/>
              </a:spcBef>
            </a:pPr>
            <a:r>
              <a:rPr lang="en-US" sz="1412" b="1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4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5002478" y="4074265"/>
            <a:ext cx="102870" cy="1882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12"/>
              </a:lnSpc>
              <a:spcBef>
                <a:spcPct val="0"/>
              </a:spcBef>
            </a:pPr>
            <a:r>
              <a:rPr lang="en-US" sz="1412" b="1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5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0185349" y="3119980"/>
            <a:ext cx="3678018" cy="4536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56"/>
              </a:lnSpc>
            </a:pPr>
            <a:r>
              <a:rPr lang="en-US" sz="2765" b="1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High-Risk Dependencies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0185349" y="3761022"/>
            <a:ext cx="6370252" cy="1586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49"/>
              </a:lnSpc>
            </a:pPr>
            <a:r>
              <a:rPr lang="en-US" sz="2150" b="1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Post-Quantum Cryptography:</a:t>
            </a:r>
            <a:r>
              <a:rPr lang="en-US" sz="215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Core security depends on correct PQC implementation. Mitigation uses NIST-approved reference implementations with comprehensive testing protocols.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0185349" y="5442557"/>
            <a:ext cx="6370252" cy="1586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49"/>
              </a:lnSpc>
            </a:pPr>
            <a:r>
              <a:rPr lang="en-US" sz="2150" b="1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Secure Randomness:</a:t>
            </a:r>
            <a:r>
              <a:rPr lang="en-US" sz="215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Cryptographically secure random number generation is critical for key derivation. Platform-provided CSPRNG with regular entropy testing ensures unpredictability.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0185349" y="7154842"/>
            <a:ext cx="3131349" cy="4536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56"/>
              </a:lnSpc>
            </a:pPr>
            <a:r>
              <a:rPr lang="en-US" sz="2765" b="1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Major Showstoppers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0185349" y="7795884"/>
            <a:ext cx="6370252" cy="11884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4353" lvl="1" indent="-162177" algn="l">
              <a:lnSpc>
                <a:spcPts val="3149"/>
              </a:lnSpc>
              <a:buFont typeface="Arial"/>
              <a:buChar char="•"/>
            </a:pPr>
            <a:r>
              <a:rPr lang="en-US" sz="215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Algorithm implementation errors compromise security</a:t>
            </a:r>
          </a:p>
          <a:p>
            <a:pPr marL="324353" lvl="1" indent="-162177" algn="l">
              <a:lnSpc>
                <a:spcPts val="3149"/>
              </a:lnSpc>
              <a:buFont typeface="Arial"/>
              <a:buChar char="•"/>
            </a:pPr>
            <a:r>
              <a:rPr lang="en-US" sz="215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Memory storage limits scalability and persistence</a:t>
            </a:r>
          </a:p>
          <a:p>
            <a:pPr marL="324353" lvl="1" indent="-162177" algn="l">
              <a:lnSpc>
                <a:spcPts val="3149"/>
              </a:lnSpc>
              <a:buFont typeface="Arial"/>
              <a:buChar char="•"/>
            </a:pPr>
            <a:r>
              <a:rPr lang="en-US" sz="215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Real-time bottlenecks degrade user experience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2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95086"/>
            <a:chOff x="0" y="0"/>
            <a:chExt cx="24384000" cy="1692398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6924020"/>
            </a:xfrm>
            <a:custGeom>
              <a:avLst/>
              <a:gdLst/>
              <a:ahLst/>
              <a:cxnLst/>
              <a:rect l="l" t="t" r="r" b="b"/>
              <a:pathLst>
                <a:path w="24384000" h="16924020">
                  <a:moveTo>
                    <a:pt x="0" y="0"/>
                  </a:moveTo>
                  <a:lnTo>
                    <a:pt x="24384000" y="0"/>
                  </a:lnTo>
                  <a:lnTo>
                    <a:pt x="24384000" y="16924020"/>
                  </a:lnTo>
                  <a:lnTo>
                    <a:pt x="0" y="16924020"/>
                  </a:lnTo>
                  <a:close/>
                </a:path>
              </a:pathLst>
            </a:custGeom>
            <a:solidFill>
              <a:srgbClr val="C7243D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6" name="TextBox 6"/>
          <p:cNvSpPr txBox="1"/>
          <p:nvPr/>
        </p:nvSpPr>
        <p:spPr>
          <a:xfrm>
            <a:off x="535144" y="1679853"/>
            <a:ext cx="14662499" cy="6996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48"/>
              </a:lnSpc>
            </a:pPr>
            <a:r>
              <a:rPr lang="en-US" sz="4200" b="1" dirty="0">
                <a:solidFill>
                  <a:srgbClr val="EEECE1"/>
                </a:solidFill>
                <a:latin typeface="Raleway" pitchFamily="2" charset="0"/>
                <a:ea typeface="Arimo Bold"/>
                <a:cs typeface="Arimo Bold"/>
                <a:sym typeface="Arimo Bold"/>
              </a:rPr>
              <a:t>Highlights/Difference between </a:t>
            </a:r>
            <a:r>
              <a:rPr lang="en-US" sz="4200" b="1" dirty="0" err="1">
                <a:solidFill>
                  <a:srgbClr val="EEECE1"/>
                </a:solidFill>
                <a:latin typeface="Raleway" pitchFamily="2" charset="0"/>
                <a:ea typeface="Arimo Bold"/>
                <a:cs typeface="Arimo Bold"/>
                <a:sym typeface="Arimo Bold"/>
              </a:rPr>
              <a:t>exisiting</a:t>
            </a:r>
            <a:r>
              <a:rPr lang="en-US" sz="4200" b="1" dirty="0">
                <a:solidFill>
                  <a:srgbClr val="EEECE1"/>
                </a:solidFill>
                <a:latin typeface="Raleway" pitchFamily="2" charset="0"/>
                <a:ea typeface="Arimo Bold"/>
                <a:cs typeface="Arimo Bold"/>
                <a:sym typeface="Arimo Bold"/>
              </a:rPr>
              <a:t> solution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4519948" y="395192"/>
            <a:ext cx="3119523" cy="1294076"/>
            <a:chOff x="0" y="0"/>
            <a:chExt cx="4159364" cy="172543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159377" cy="1725422"/>
            </a:xfrm>
            <a:custGeom>
              <a:avLst/>
              <a:gdLst/>
              <a:ahLst/>
              <a:cxnLst/>
              <a:rect l="l" t="t" r="r" b="b"/>
              <a:pathLst>
                <a:path w="4159377" h="1725422">
                  <a:moveTo>
                    <a:pt x="0" y="0"/>
                  </a:moveTo>
                  <a:lnTo>
                    <a:pt x="4159377" y="0"/>
                  </a:lnTo>
                  <a:lnTo>
                    <a:pt x="4159377" y="1725422"/>
                  </a:lnTo>
                  <a:lnTo>
                    <a:pt x="0" y="17254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grpSp>
        <p:nvGrpSpPr>
          <p:cNvPr id="9" name="Group 9"/>
          <p:cNvGrpSpPr/>
          <p:nvPr/>
        </p:nvGrpSpPr>
        <p:grpSpPr>
          <a:xfrm>
            <a:off x="973188" y="3013767"/>
            <a:ext cx="3901230" cy="6216853"/>
            <a:chOff x="0" y="0"/>
            <a:chExt cx="5201641" cy="8289138"/>
          </a:xfrm>
        </p:grpSpPr>
        <p:sp>
          <p:nvSpPr>
            <p:cNvPr id="10" name="Freeform 10"/>
            <p:cNvSpPr/>
            <p:nvPr/>
          </p:nvSpPr>
          <p:spPr>
            <a:xfrm>
              <a:off x="25400" y="25400"/>
              <a:ext cx="5150739" cy="8238363"/>
            </a:xfrm>
            <a:custGeom>
              <a:avLst/>
              <a:gdLst/>
              <a:ahLst/>
              <a:cxnLst/>
              <a:rect l="l" t="t" r="r" b="b"/>
              <a:pathLst>
                <a:path w="5150739" h="8238363">
                  <a:moveTo>
                    <a:pt x="0" y="159385"/>
                  </a:moveTo>
                  <a:cubicBezTo>
                    <a:pt x="0" y="71374"/>
                    <a:pt x="71120" y="0"/>
                    <a:pt x="158750" y="0"/>
                  </a:cubicBezTo>
                  <a:lnTo>
                    <a:pt x="4991989" y="0"/>
                  </a:lnTo>
                  <a:cubicBezTo>
                    <a:pt x="5079746" y="0"/>
                    <a:pt x="5150739" y="71374"/>
                    <a:pt x="5150739" y="159385"/>
                  </a:cubicBezTo>
                  <a:lnTo>
                    <a:pt x="5150739" y="8078978"/>
                  </a:lnTo>
                  <a:cubicBezTo>
                    <a:pt x="5150739" y="8166989"/>
                    <a:pt x="5079619" y="8238363"/>
                    <a:pt x="4991989" y="8238363"/>
                  </a:cubicBezTo>
                  <a:lnTo>
                    <a:pt x="158750" y="8238363"/>
                  </a:lnTo>
                  <a:cubicBezTo>
                    <a:pt x="71120" y="8238363"/>
                    <a:pt x="0" y="8166989"/>
                    <a:pt x="0" y="8078978"/>
                  </a:cubicBez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  <a:ln w="12700">
              <a:solidFill>
                <a:srgbClr val="000000"/>
              </a:solidFill>
            </a:ln>
          </p:spPr>
        </p:sp>
        <p:sp>
          <p:nvSpPr>
            <p:cNvPr id="11" name="Freeform 11"/>
            <p:cNvSpPr/>
            <p:nvPr/>
          </p:nvSpPr>
          <p:spPr>
            <a:xfrm>
              <a:off x="0" y="0"/>
              <a:ext cx="5201539" cy="8289163"/>
            </a:xfrm>
            <a:custGeom>
              <a:avLst/>
              <a:gdLst/>
              <a:ahLst/>
              <a:cxnLst/>
              <a:rect l="l" t="t" r="r" b="b"/>
              <a:pathLst>
                <a:path w="5201539" h="8289163">
                  <a:moveTo>
                    <a:pt x="0" y="184785"/>
                  </a:moveTo>
                  <a:cubicBezTo>
                    <a:pt x="0" y="82804"/>
                    <a:pt x="82423" y="0"/>
                    <a:pt x="184150" y="0"/>
                  </a:cubicBezTo>
                  <a:lnTo>
                    <a:pt x="5017389" y="0"/>
                  </a:lnTo>
                  <a:lnTo>
                    <a:pt x="5017389" y="25400"/>
                  </a:lnTo>
                  <a:lnTo>
                    <a:pt x="5017389" y="0"/>
                  </a:lnTo>
                  <a:cubicBezTo>
                    <a:pt x="5119243" y="0"/>
                    <a:pt x="5201539" y="82804"/>
                    <a:pt x="5201539" y="184785"/>
                  </a:cubicBezTo>
                  <a:lnTo>
                    <a:pt x="5176139" y="184785"/>
                  </a:lnTo>
                  <a:lnTo>
                    <a:pt x="5201539" y="184785"/>
                  </a:lnTo>
                  <a:lnTo>
                    <a:pt x="5201539" y="8104378"/>
                  </a:lnTo>
                  <a:lnTo>
                    <a:pt x="5176139" y="8104378"/>
                  </a:lnTo>
                  <a:lnTo>
                    <a:pt x="5201539" y="8104378"/>
                  </a:lnTo>
                  <a:cubicBezTo>
                    <a:pt x="5201539" y="8206360"/>
                    <a:pt x="5119116" y="8289163"/>
                    <a:pt x="5017389" y="8289163"/>
                  </a:cubicBezTo>
                  <a:lnTo>
                    <a:pt x="5017389" y="8263763"/>
                  </a:lnTo>
                  <a:lnTo>
                    <a:pt x="5017389" y="8289163"/>
                  </a:lnTo>
                  <a:lnTo>
                    <a:pt x="184150" y="8289163"/>
                  </a:lnTo>
                  <a:lnTo>
                    <a:pt x="184150" y="8263763"/>
                  </a:lnTo>
                  <a:lnTo>
                    <a:pt x="184150" y="8289163"/>
                  </a:lnTo>
                  <a:cubicBezTo>
                    <a:pt x="82296" y="8289163"/>
                    <a:pt x="0" y="8206360"/>
                    <a:pt x="0" y="8104378"/>
                  </a:cubicBezTo>
                  <a:lnTo>
                    <a:pt x="0" y="184785"/>
                  </a:lnTo>
                  <a:lnTo>
                    <a:pt x="25400" y="184785"/>
                  </a:lnTo>
                  <a:lnTo>
                    <a:pt x="0" y="184785"/>
                  </a:lnTo>
                  <a:moveTo>
                    <a:pt x="50800" y="184785"/>
                  </a:moveTo>
                  <a:lnTo>
                    <a:pt x="50800" y="8104378"/>
                  </a:lnTo>
                  <a:lnTo>
                    <a:pt x="25400" y="8104378"/>
                  </a:lnTo>
                  <a:lnTo>
                    <a:pt x="50800" y="8104378"/>
                  </a:lnTo>
                  <a:cubicBezTo>
                    <a:pt x="50800" y="8178419"/>
                    <a:pt x="110617" y="8238363"/>
                    <a:pt x="184150" y="8238363"/>
                  </a:cubicBezTo>
                  <a:lnTo>
                    <a:pt x="5017389" y="8238363"/>
                  </a:lnTo>
                  <a:cubicBezTo>
                    <a:pt x="5090922" y="8238363"/>
                    <a:pt x="5150739" y="8178419"/>
                    <a:pt x="5150739" y="8104378"/>
                  </a:cubicBezTo>
                  <a:lnTo>
                    <a:pt x="5150739" y="184785"/>
                  </a:lnTo>
                  <a:cubicBezTo>
                    <a:pt x="5150739" y="110744"/>
                    <a:pt x="5090922" y="50800"/>
                    <a:pt x="5017389" y="50800"/>
                  </a:cubicBezTo>
                  <a:lnTo>
                    <a:pt x="184150" y="50800"/>
                  </a:lnTo>
                  <a:lnTo>
                    <a:pt x="184150" y="25400"/>
                  </a:lnTo>
                  <a:lnTo>
                    <a:pt x="184150" y="50800"/>
                  </a:lnTo>
                  <a:cubicBezTo>
                    <a:pt x="110617" y="50800"/>
                    <a:pt x="50800" y="110744"/>
                    <a:pt x="50800" y="184785"/>
                  </a:cubicBezTo>
                  <a:close/>
                </a:path>
              </a:pathLst>
            </a:custGeom>
            <a:solidFill>
              <a:srgbClr val="C7C7D0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12" name="Group 12"/>
          <p:cNvGrpSpPr/>
          <p:nvPr/>
        </p:nvGrpSpPr>
        <p:grpSpPr>
          <a:xfrm>
            <a:off x="1030338" y="3070917"/>
            <a:ext cx="3786930" cy="850554"/>
            <a:chOff x="0" y="0"/>
            <a:chExt cx="5049241" cy="113407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5049266" cy="1133983"/>
            </a:xfrm>
            <a:custGeom>
              <a:avLst/>
              <a:gdLst/>
              <a:ahLst/>
              <a:cxnLst/>
              <a:rect l="l" t="t" r="r" b="b"/>
              <a:pathLst>
                <a:path w="5049266" h="1133983">
                  <a:moveTo>
                    <a:pt x="0" y="97790"/>
                  </a:moveTo>
                  <a:cubicBezTo>
                    <a:pt x="0" y="43815"/>
                    <a:pt x="43815" y="0"/>
                    <a:pt x="97790" y="0"/>
                  </a:cubicBezTo>
                  <a:lnTo>
                    <a:pt x="4951476" y="0"/>
                  </a:lnTo>
                  <a:cubicBezTo>
                    <a:pt x="5005451" y="0"/>
                    <a:pt x="5049266" y="43815"/>
                    <a:pt x="5049266" y="97790"/>
                  </a:cubicBezTo>
                  <a:lnTo>
                    <a:pt x="5049266" y="1036193"/>
                  </a:lnTo>
                  <a:cubicBezTo>
                    <a:pt x="5049266" y="1090168"/>
                    <a:pt x="5005451" y="1133983"/>
                    <a:pt x="4951476" y="1133983"/>
                  </a:cubicBezTo>
                  <a:lnTo>
                    <a:pt x="97790" y="1133983"/>
                  </a:lnTo>
                  <a:cubicBezTo>
                    <a:pt x="43815" y="1133983"/>
                    <a:pt x="0" y="1090168"/>
                    <a:pt x="0" y="1036193"/>
                  </a:cubicBezTo>
                  <a:close/>
                </a:path>
              </a:pathLst>
            </a:custGeom>
            <a:solidFill>
              <a:srgbClr val="E1E1EA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14" name="TextBox 14"/>
          <p:cNvSpPr txBox="1"/>
          <p:nvPr/>
        </p:nvSpPr>
        <p:spPr>
          <a:xfrm>
            <a:off x="2711206" y="3263656"/>
            <a:ext cx="210383" cy="4651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3312">
                <a:solidFill>
                  <a:srgbClr val="3C393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313859" y="4166892"/>
            <a:ext cx="3219898" cy="8778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3C3939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Quantum-Resistant Security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313859" y="5156149"/>
            <a:ext cx="3219898" cy="35671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3C393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15+ PQC algorithms vs. classical encryption only in traditional apps. Hybrid approach provides transitional security while competitors remain vulnerable to quantum threats.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5119840" y="3013767"/>
            <a:ext cx="3901383" cy="6216853"/>
            <a:chOff x="0" y="0"/>
            <a:chExt cx="5201844" cy="8289138"/>
          </a:xfrm>
        </p:grpSpPr>
        <p:sp>
          <p:nvSpPr>
            <p:cNvPr id="18" name="Freeform 18"/>
            <p:cNvSpPr/>
            <p:nvPr/>
          </p:nvSpPr>
          <p:spPr>
            <a:xfrm>
              <a:off x="25400" y="25400"/>
              <a:ext cx="5150993" cy="8238363"/>
            </a:xfrm>
            <a:custGeom>
              <a:avLst/>
              <a:gdLst/>
              <a:ahLst/>
              <a:cxnLst/>
              <a:rect l="l" t="t" r="r" b="b"/>
              <a:pathLst>
                <a:path w="5150993" h="8238363">
                  <a:moveTo>
                    <a:pt x="0" y="159385"/>
                  </a:moveTo>
                  <a:cubicBezTo>
                    <a:pt x="0" y="71374"/>
                    <a:pt x="71120" y="0"/>
                    <a:pt x="158750" y="0"/>
                  </a:cubicBezTo>
                  <a:lnTo>
                    <a:pt x="4992243" y="0"/>
                  </a:lnTo>
                  <a:cubicBezTo>
                    <a:pt x="5079873" y="0"/>
                    <a:pt x="5150993" y="71374"/>
                    <a:pt x="5150993" y="159385"/>
                  </a:cubicBezTo>
                  <a:lnTo>
                    <a:pt x="5150993" y="8078978"/>
                  </a:lnTo>
                  <a:cubicBezTo>
                    <a:pt x="5150993" y="8166989"/>
                    <a:pt x="5079873" y="8238363"/>
                    <a:pt x="4992243" y="8238363"/>
                  </a:cubicBezTo>
                  <a:lnTo>
                    <a:pt x="158750" y="8238363"/>
                  </a:lnTo>
                  <a:cubicBezTo>
                    <a:pt x="71120" y="8238363"/>
                    <a:pt x="0" y="8166989"/>
                    <a:pt x="0" y="8078978"/>
                  </a:cubicBez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  <a:ln w="12700">
              <a:solidFill>
                <a:srgbClr val="000000"/>
              </a:solidFill>
            </a:ln>
          </p:spPr>
        </p:sp>
        <p:sp>
          <p:nvSpPr>
            <p:cNvPr id="19" name="Freeform 19"/>
            <p:cNvSpPr/>
            <p:nvPr/>
          </p:nvSpPr>
          <p:spPr>
            <a:xfrm>
              <a:off x="0" y="0"/>
              <a:ext cx="5201793" cy="8289163"/>
            </a:xfrm>
            <a:custGeom>
              <a:avLst/>
              <a:gdLst/>
              <a:ahLst/>
              <a:cxnLst/>
              <a:rect l="l" t="t" r="r" b="b"/>
              <a:pathLst>
                <a:path w="5201793" h="8289163">
                  <a:moveTo>
                    <a:pt x="0" y="184785"/>
                  </a:moveTo>
                  <a:cubicBezTo>
                    <a:pt x="0" y="82804"/>
                    <a:pt x="82423" y="0"/>
                    <a:pt x="184150" y="0"/>
                  </a:cubicBezTo>
                  <a:lnTo>
                    <a:pt x="5017643" y="0"/>
                  </a:lnTo>
                  <a:lnTo>
                    <a:pt x="5017643" y="25400"/>
                  </a:lnTo>
                  <a:lnTo>
                    <a:pt x="5017643" y="0"/>
                  </a:lnTo>
                  <a:cubicBezTo>
                    <a:pt x="5119497" y="0"/>
                    <a:pt x="5201793" y="82804"/>
                    <a:pt x="5201793" y="184785"/>
                  </a:cubicBezTo>
                  <a:lnTo>
                    <a:pt x="5176393" y="184785"/>
                  </a:lnTo>
                  <a:lnTo>
                    <a:pt x="5201793" y="184785"/>
                  </a:lnTo>
                  <a:lnTo>
                    <a:pt x="5201793" y="8104378"/>
                  </a:lnTo>
                  <a:lnTo>
                    <a:pt x="5176393" y="8104378"/>
                  </a:lnTo>
                  <a:lnTo>
                    <a:pt x="5201793" y="8104378"/>
                  </a:lnTo>
                  <a:cubicBezTo>
                    <a:pt x="5201793" y="8206360"/>
                    <a:pt x="5119370" y="8289163"/>
                    <a:pt x="5017643" y="8289163"/>
                  </a:cubicBezTo>
                  <a:lnTo>
                    <a:pt x="5017643" y="8263763"/>
                  </a:lnTo>
                  <a:lnTo>
                    <a:pt x="5017643" y="8289163"/>
                  </a:lnTo>
                  <a:lnTo>
                    <a:pt x="184150" y="8289163"/>
                  </a:lnTo>
                  <a:lnTo>
                    <a:pt x="184150" y="8263763"/>
                  </a:lnTo>
                  <a:lnTo>
                    <a:pt x="184150" y="8289163"/>
                  </a:lnTo>
                  <a:cubicBezTo>
                    <a:pt x="82296" y="8289163"/>
                    <a:pt x="0" y="8206360"/>
                    <a:pt x="0" y="8104378"/>
                  </a:cubicBezTo>
                  <a:lnTo>
                    <a:pt x="0" y="184785"/>
                  </a:lnTo>
                  <a:lnTo>
                    <a:pt x="25400" y="184785"/>
                  </a:lnTo>
                  <a:lnTo>
                    <a:pt x="0" y="184785"/>
                  </a:lnTo>
                  <a:moveTo>
                    <a:pt x="50800" y="184785"/>
                  </a:moveTo>
                  <a:lnTo>
                    <a:pt x="50800" y="8104378"/>
                  </a:lnTo>
                  <a:lnTo>
                    <a:pt x="25400" y="8104378"/>
                  </a:lnTo>
                  <a:lnTo>
                    <a:pt x="50800" y="8104378"/>
                  </a:lnTo>
                  <a:cubicBezTo>
                    <a:pt x="50800" y="8178419"/>
                    <a:pt x="110617" y="8238363"/>
                    <a:pt x="184150" y="8238363"/>
                  </a:cubicBezTo>
                  <a:lnTo>
                    <a:pt x="5017643" y="8238363"/>
                  </a:lnTo>
                  <a:cubicBezTo>
                    <a:pt x="5091176" y="8238363"/>
                    <a:pt x="5150993" y="8178547"/>
                    <a:pt x="5150993" y="8104378"/>
                  </a:cubicBezTo>
                  <a:lnTo>
                    <a:pt x="5150993" y="184785"/>
                  </a:lnTo>
                  <a:cubicBezTo>
                    <a:pt x="5150993" y="110744"/>
                    <a:pt x="5091176" y="50800"/>
                    <a:pt x="5017643" y="50800"/>
                  </a:cubicBezTo>
                  <a:lnTo>
                    <a:pt x="184150" y="50800"/>
                  </a:lnTo>
                  <a:lnTo>
                    <a:pt x="184150" y="25400"/>
                  </a:lnTo>
                  <a:lnTo>
                    <a:pt x="184150" y="50800"/>
                  </a:lnTo>
                  <a:cubicBezTo>
                    <a:pt x="110617" y="50800"/>
                    <a:pt x="50800" y="110617"/>
                    <a:pt x="50800" y="184785"/>
                  </a:cubicBezTo>
                  <a:close/>
                </a:path>
              </a:pathLst>
            </a:custGeom>
            <a:solidFill>
              <a:srgbClr val="C7C7D0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20" name="Group 20"/>
          <p:cNvGrpSpPr/>
          <p:nvPr/>
        </p:nvGrpSpPr>
        <p:grpSpPr>
          <a:xfrm>
            <a:off x="5176990" y="3070917"/>
            <a:ext cx="3787083" cy="850554"/>
            <a:chOff x="0" y="0"/>
            <a:chExt cx="5049444" cy="1134072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5049393" cy="1133983"/>
            </a:xfrm>
            <a:custGeom>
              <a:avLst/>
              <a:gdLst/>
              <a:ahLst/>
              <a:cxnLst/>
              <a:rect l="l" t="t" r="r" b="b"/>
              <a:pathLst>
                <a:path w="5049393" h="1133983">
                  <a:moveTo>
                    <a:pt x="0" y="97790"/>
                  </a:moveTo>
                  <a:cubicBezTo>
                    <a:pt x="0" y="43815"/>
                    <a:pt x="43815" y="0"/>
                    <a:pt x="97790" y="0"/>
                  </a:cubicBezTo>
                  <a:lnTo>
                    <a:pt x="4951603" y="0"/>
                  </a:lnTo>
                  <a:cubicBezTo>
                    <a:pt x="5005578" y="0"/>
                    <a:pt x="5049393" y="43815"/>
                    <a:pt x="5049393" y="97790"/>
                  </a:cubicBezTo>
                  <a:lnTo>
                    <a:pt x="5049393" y="1036193"/>
                  </a:lnTo>
                  <a:cubicBezTo>
                    <a:pt x="5049393" y="1090168"/>
                    <a:pt x="5005578" y="1133983"/>
                    <a:pt x="4951603" y="1133983"/>
                  </a:cubicBezTo>
                  <a:lnTo>
                    <a:pt x="97790" y="1133983"/>
                  </a:lnTo>
                  <a:cubicBezTo>
                    <a:pt x="43815" y="1133983"/>
                    <a:pt x="0" y="1090168"/>
                    <a:pt x="0" y="1036193"/>
                  </a:cubicBezTo>
                  <a:close/>
                </a:path>
              </a:pathLst>
            </a:custGeom>
            <a:solidFill>
              <a:srgbClr val="E1E1EA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22" name="TextBox 22"/>
          <p:cNvSpPr txBox="1"/>
          <p:nvPr/>
        </p:nvSpPr>
        <p:spPr>
          <a:xfrm>
            <a:off x="6857848" y="3263656"/>
            <a:ext cx="210383" cy="4651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3312">
                <a:solidFill>
                  <a:srgbClr val="3C393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5460502" y="4166892"/>
            <a:ext cx="3220041" cy="8778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3C3939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Enhanced Room Management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5460502" y="5156149"/>
            <a:ext cx="3220041" cy="31194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3C393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Unlimited participants with detailed room descriptions, real-time statistics, and advanced search capabilities exceed limitations of Discord, Slack, and WhatsApp.</a:t>
            </a:r>
          </a:p>
        </p:txBody>
      </p:sp>
      <p:grpSp>
        <p:nvGrpSpPr>
          <p:cNvPr id="25" name="Group 25"/>
          <p:cNvGrpSpPr/>
          <p:nvPr/>
        </p:nvGrpSpPr>
        <p:grpSpPr>
          <a:xfrm>
            <a:off x="9266634" y="3013767"/>
            <a:ext cx="3901383" cy="6216853"/>
            <a:chOff x="0" y="0"/>
            <a:chExt cx="5201844" cy="8289138"/>
          </a:xfrm>
        </p:grpSpPr>
        <p:sp>
          <p:nvSpPr>
            <p:cNvPr id="26" name="Freeform 26"/>
            <p:cNvSpPr/>
            <p:nvPr/>
          </p:nvSpPr>
          <p:spPr>
            <a:xfrm>
              <a:off x="25400" y="25400"/>
              <a:ext cx="5150993" cy="8238363"/>
            </a:xfrm>
            <a:custGeom>
              <a:avLst/>
              <a:gdLst/>
              <a:ahLst/>
              <a:cxnLst/>
              <a:rect l="l" t="t" r="r" b="b"/>
              <a:pathLst>
                <a:path w="5150993" h="8238363">
                  <a:moveTo>
                    <a:pt x="0" y="159385"/>
                  </a:moveTo>
                  <a:cubicBezTo>
                    <a:pt x="0" y="71374"/>
                    <a:pt x="71120" y="0"/>
                    <a:pt x="158750" y="0"/>
                  </a:cubicBezTo>
                  <a:lnTo>
                    <a:pt x="4992243" y="0"/>
                  </a:lnTo>
                  <a:cubicBezTo>
                    <a:pt x="5079873" y="0"/>
                    <a:pt x="5150993" y="71374"/>
                    <a:pt x="5150993" y="159385"/>
                  </a:cubicBezTo>
                  <a:lnTo>
                    <a:pt x="5150993" y="8078978"/>
                  </a:lnTo>
                  <a:cubicBezTo>
                    <a:pt x="5150993" y="8166989"/>
                    <a:pt x="5079873" y="8238363"/>
                    <a:pt x="4992243" y="8238363"/>
                  </a:cubicBezTo>
                  <a:lnTo>
                    <a:pt x="158750" y="8238363"/>
                  </a:lnTo>
                  <a:cubicBezTo>
                    <a:pt x="71120" y="8238363"/>
                    <a:pt x="0" y="8166989"/>
                    <a:pt x="0" y="8078978"/>
                  </a:cubicBez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  <a:ln w="12700">
              <a:solidFill>
                <a:srgbClr val="000000"/>
              </a:solidFill>
            </a:ln>
          </p:spPr>
        </p:sp>
        <p:sp>
          <p:nvSpPr>
            <p:cNvPr id="27" name="Freeform 27"/>
            <p:cNvSpPr/>
            <p:nvPr/>
          </p:nvSpPr>
          <p:spPr>
            <a:xfrm>
              <a:off x="0" y="0"/>
              <a:ext cx="5201793" cy="8289163"/>
            </a:xfrm>
            <a:custGeom>
              <a:avLst/>
              <a:gdLst/>
              <a:ahLst/>
              <a:cxnLst/>
              <a:rect l="l" t="t" r="r" b="b"/>
              <a:pathLst>
                <a:path w="5201793" h="8289163">
                  <a:moveTo>
                    <a:pt x="0" y="184785"/>
                  </a:moveTo>
                  <a:cubicBezTo>
                    <a:pt x="0" y="82804"/>
                    <a:pt x="82423" y="0"/>
                    <a:pt x="184150" y="0"/>
                  </a:cubicBezTo>
                  <a:lnTo>
                    <a:pt x="5017643" y="0"/>
                  </a:lnTo>
                  <a:lnTo>
                    <a:pt x="5017643" y="25400"/>
                  </a:lnTo>
                  <a:lnTo>
                    <a:pt x="5017643" y="0"/>
                  </a:lnTo>
                  <a:cubicBezTo>
                    <a:pt x="5119497" y="0"/>
                    <a:pt x="5201793" y="82804"/>
                    <a:pt x="5201793" y="184785"/>
                  </a:cubicBezTo>
                  <a:lnTo>
                    <a:pt x="5176393" y="184785"/>
                  </a:lnTo>
                  <a:lnTo>
                    <a:pt x="5201793" y="184785"/>
                  </a:lnTo>
                  <a:lnTo>
                    <a:pt x="5201793" y="8104378"/>
                  </a:lnTo>
                  <a:lnTo>
                    <a:pt x="5176393" y="8104378"/>
                  </a:lnTo>
                  <a:lnTo>
                    <a:pt x="5201793" y="8104378"/>
                  </a:lnTo>
                  <a:cubicBezTo>
                    <a:pt x="5201793" y="8206360"/>
                    <a:pt x="5119370" y="8289163"/>
                    <a:pt x="5017643" y="8289163"/>
                  </a:cubicBezTo>
                  <a:lnTo>
                    <a:pt x="5017643" y="8263763"/>
                  </a:lnTo>
                  <a:lnTo>
                    <a:pt x="5017643" y="8289163"/>
                  </a:lnTo>
                  <a:lnTo>
                    <a:pt x="184150" y="8289163"/>
                  </a:lnTo>
                  <a:lnTo>
                    <a:pt x="184150" y="8263763"/>
                  </a:lnTo>
                  <a:lnTo>
                    <a:pt x="184150" y="8289163"/>
                  </a:lnTo>
                  <a:cubicBezTo>
                    <a:pt x="82296" y="8289163"/>
                    <a:pt x="0" y="8206360"/>
                    <a:pt x="0" y="8104378"/>
                  </a:cubicBezTo>
                  <a:lnTo>
                    <a:pt x="0" y="184785"/>
                  </a:lnTo>
                  <a:lnTo>
                    <a:pt x="25400" y="184785"/>
                  </a:lnTo>
                  <a:lnTo>
                    <a:pt x="0" y="184785"/>
                  </a:lnTo>
                  <a:moveTo>
                    <a:pt x="50800" y="184785"/>
                  </a:moveTo>
                  <a:lnTo>
                    <a:pt x="50800" y="8104378"/>
                  </a:lnTo>
                  <a:lnTo>
                    <a:pt x="25400" y="8104378"/>
                  </a:lnTo>
                  <a:lnTo>
                    <a:pt x="50800" y="8104378"/>
                  </a:lnTo>
                  <a:cubicBezTo>
                    <a:pt x="50800" y="8178419"/>
                    <a:pt x="110617" y="8238363"/>
                    <a:pt x="184150" y="8238363"/>
                  </a:cubicBezTo>
                  <a:lnTo>
                    <a:pt x="5017643" y="8238363"/>
                  </a:lnTo>
                  <a:cubicBezTo>
                    <a:pt x="5091176" y="8238363"/>
                    <a:pt x="5150993" y="8178547"/>
                    <a:pt x="5150993" y="8104378"/>
                  </a:cubicBezTo>
                  <a:lnTo>
                    <a:pt x="5150993" y="184785"/>
                  </a:lnTo>
                  <a:cubicBezTo>
                    <a:pt x="5150993" y="110744"/>
                    <a:pt x="5091176" y="50800"/>
                    <a:pt x="5017643" y="50800"/>
                  </a:cubicBezTo>
                  <a:lnTo>
                    <a:pt x="184150" y="50800"/>
                  </a:lnTo>
                  <a:lnTo>
                    <a:pt x="184150" y="25400"/>
                  </a:lnTo>
                  <a:lnTo>
                    <a:pt x="184150" y="50800"/>
                  </a:lnTo>
                  <a:cubicBezTo>
                    <a:pt x="110617" y="50800"/>
                    <a:pt x="50800" y="110617"/>
                    <a:pt x="50800" y="184785"/>
                  </a:cubicBezTo>
                  <a:close/>
                </a:path>
              </a:pathLst>
            </a:custGeom>
            <a:solidFill>
              <a:srgbClr val="C7C7D0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28" name="Group 28"/>
          <p:cNvGrpSpPr/>
          <p:nvPr/>
        </p:nvGrpSpPr>
        <p:grpSpPr>
          <a:xfrm>
            <a:off x="9323784" y="3070917"/>
            <a:ext cx="3787083" cy="850554"/>
            <a:chOff x="0" y="0"/>
            <a:chExt cx="5049444" cy="1134072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5049393" cy="1133983"/>
            </a:xfrm>
            <a:custGeom>
              <a:avLst/>
              <a:gdLst/>
              <a:ahLst/>
              <a:cxnLst/>
              <a:rect l="l" t="t" r="r" b="b"/>
              <a:pathLst>
                <a:path w="5049393" h="1133983">
                  <a:moveTo>
                    <a:pt x="0" y="97790"/>
                  </a:moveTo>
                  <a:cubicBezTo>
                    <a:pt x="0" y="43815"/>
                    <a:pt x="43815" y="0"/>
                    <a:pt x="97790" y="0"/>
                  </a:cubicBezTo>
                  <a:lnTo>
                    <a:pt x="4951603" y="0"/>
                  </a:lnTo>
                  <a:cubicBezTo>
                    <a:pt x="5005578" y="0"/>
                    <a:pt x="5049393" y="43815"/>
                    <a:pt x="5049393" y="97790"/>
                  </a:cubicBezTo>
                  <a:lnTo>
                    <a:pt x="5049393" y="1036193"/>
                  </a:lnTo>
                  <a:cubicBezTo>
                    <a:pt x="5049393" y="1090168"/>
                    <a:pt x="5005578" y="1133983"/>
                    <a:pt x="4951603" y="1133983"/>
                  </a:cubicBezTo>
                  <a:lnTo>
                    <a:pt x="97790" y="1133983"/>
                  </a:lnTo>
                  <a:cubicBezTo>
                    <a:pt x="43815" y="1133983"/>
                    <a:pt x="0" y="1090168"/>
                    <a:pt x="0" y="1036193"/>
                  </a:cubicBezTo>
                  <a:close/>
                </a:path>
              </a:pathLst>
            </a:custGeom>
            <a:solidFill>
              <a:srgbClr val="E1E1EA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30" name="TextBox 30"/>
          <p:cNvSpPr txBox="1"/>
          <p:nvPr/>
        </p:nvSpPr>
        <p:spPr>
          <a:xfrm>
            <a:off x="11004652" y="3263656"/>
            <a:ext cx="210383" cy="4651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3312">
                <a:solidFill>
                  <a:srgbClr val="3C393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9607306" y="4166892"/>
            <a:ext cx="3220041" cy="8778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3C3939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Developer-Friendly Architecture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9607306" y="5156149"/>
            <a:ext cx="3220041" cy="31194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3C393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Modular PQC library, clean frontend/backend separation, extensible API design, and comprehensive documentation streamline integration and customization.</a:t>
            </a:r>
          </a:p>
        </p:txBody>
      </p:sp>
      <p:grpSp>
        <p:nvGrpSpPr>
          <p:cNvPr id="33" name="Group 33"/>
          <p:cNvGrpSpPr/>
          <p:nvPr/>
        </p:nvGrpSpPr>
        <p:grpSpPr>
          <a:xfrm>
            <a:off x="13413429" y="3013767"/>
            <a:ext cx="3901383" cy="6216853"/>
            <a:chOff x="0" y="0"/>
            <a:chExt cx="5201844" cy="8289138"/>
          </a:xfrm>
        </p:grpSpPr>
        <p:sp>
          <p:nvSpPr>
            <p:cNvPr id="34" name="Freeform 34"/>
            <p:cNvSpPr/>
            <p:nvPr/>
          </p:nvSpPr>
          <p:spPr>
            <a:xfrm>
              <a:off x="25400" y="25400"/>
              <a:ext cx="5150993" cy="8238363"/>
            </a:xfrm>
            <a:custGeom>
              <a:avLst/>
              <a:gdLst/>
              <a:ahLst/>
              <a:cxnLst/>
              <a:rect l="l" t="t" r="r" b="b"/>
              <a:pathLst>
                <a:path w="5150993" h="8238363">
                  <a:moveTo>
                    <a:pt x="0" y="159385"/>
                  </a:moveTo>
                  <a:cubicBezTo>
                    <a:pt x="0" y="71374"/>
                    <a:pt x="71120" y="0"/>
                    <a:pt x="158750" y="0"/>
                  </a:cubicBezTo>
                  <a:lnTo>
                    <a:pt x="4992243" y="0"/>
                  </a:lnTo>
                  <a:cubicBezTo>
                    <a:pt x="5079873" y="0"/>
                    <a:pt x="5150993" y="71374"/>
                    <a:pt x="5150993" y="159385"/>
                  </a:cubicBezTo>
                  <a:lnTo>
                    <a:pt x="5150993" y="8078978"/>
                  </a:lnTo>
                  <a:cubicBezTo>
                    <a:pt x="5150993" y="8166989"/>
                    <a:pt x="5079873" y="8238363"/>
                    <a:pt x="4992243" y="8238363"/>
                  </a:cubicBezTo>
                  <a:lnTo>
                    <a:pt x="158750" y="8238363"/>
                  </a:lnTo>
                  <a:cubicBezTo>
                    <a:pt x="71120" y="8238363"/>
                    <a:pt x="0" y="8166989"/>
                    <a:pt x="0" y="8078978"/>
                  </a:cubicBez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  <a:ln w="12700">
              <a:solidFill>
                <a:srgbClr val="000000"/>
              </a:solidFill>
            </a:ln>
          </p:spPr>
        </p:sp>
        <p:sp>
          <p:nvSpPr>
            <p:cNvPr id="35" name="Freeform 35"/>
            <p:cNvSpPr/>
            <p:nvPr/>
          </p:nvSpPr>
          <p:spPr>
            <a:xfrm>
              <a:off x="0" y="0"/>
              <a:ext cx="5201793" cy="8289163"/>
            </a:xfrm>
            <a:custGeom>
              <a:avLst/>
              <a:gdLst/>
              <a:ahLst/>
              <a:cxnLst/>
              <a:rect l="l" t="t" r="r" b="b"/>
              <a:pathLst>
                <a:path w="5201793" h="8289163">
                  <a:moveTo>
                    <a:pt x="0" y="184785"/>
                  </a:moveTo>
                  <a:cubicBezTo>
                    <a:pt x="0" y="82804"/>
                    <a:pt x="82423" y="0"/>
                    <a:pt x="184150" y="0"/>
                  </a:cubicBezTo>
                  <a:lnTo>
                    <a:pt x="5017643" y="0"/>
                  </a:lnTo>
                  <a:lnTo>
                    <a:pt x="5017643" y="25400"/>
                  </a:lnTo>
                  <a:lnTo>
                    <a:pt x="5017643" y="0"/>
                  </a:lnTo>
                  <a:cubicBezTo>
                    <a:pt x="5119497" y="0"/>
                    <a:pt x="5201793" y="82804"/>
                    <a:pt x="5201793" y="184785"/>
                  </a:cubicBezTo>
                  <a:lnTo>
                    <a:pt x="5176393" y="184785"/>
                  </a:lnTo>
                  <a:lnTo>
                    <a:pt x="5201793" y="184785"/>
                  </a:lnTo>
                  <a:lnTo>
                    <a:pt x="5201793" y="8104378"/>
                  </a:lnTo>
                  <a:lnTo>
                    <a:pt x="5176393" y="8104378"/>
                  </a:lnTo>
                  <a:lnTo>
                    <a:pt x="5201793" y="8104378"/>
                  </a:lnTo>
                  <a:cubicBezTo>
                    <a:pt x="5201793" y="8206360"/>
                    <a:pt x="5119370" y="8289163"/>
                    <a:pt x="5017643" y="8289163"/>
                  </a:cubicBezTo>
                  <a:lnTo>
                    <a:pt x="5017643" y="8263763"/>
                  </a:lnTo>
                  <a:lnTo>
                    <a:pt x="5017643" y="8289163"/>
                  </a:lnTo>
                  <a:lnTo>
                    <a:pt x="184150" y="8289163"/>
                  </a:lnTo>
                  <a:lnTo>
                    <a:pt x="184150" y="8263763"/>
                  </a:lnTo>
                  <a:lnTo>
                    <a:pt x="184150" y="8289163"/>
                  </a:lnTo>
                  <a:cubicBezTo>
                    <a:pt x="82296" y="8289163"/>
                    <a:pt x="0" y="8206360"/>
                    <a:pt x="0" y="8104378"/>
                  </a:cubicBezTo>
                  <a:lnTo>
                    <a:pt x="0" y="184785"/>
                  </a:lnTo>
                  <a:lnTo>
                    <a:pt x="25400" y="184785"/>
                  </a:lnTo>
                  <a:lnTo>
                    <a:pt x="0" y="184785"/>
                  </a:lnTo>
                  <a:moveTo>
                    <a:pt x="50800" y="184785"/>
                  </a:moveTo>
                  <a:lnTo>
                    <a:pt x="50800" y="8104378"/>
                  </a:lnTo>
                  <a:lnTo>
                    <a:pt x="25400" y="8104378"/>
                  </a:lnTo>
                  <a:lnTo>
                    <a:pt x="50800" y="8104378"/>
                  </a:lnTo>
                  <a:cubicBezTo>
                    <a:pt x="50800" y="8178419"/>
                    <a:pt x="110617" y="8238363"/>
                    <a:pt x="184150" y="8238363"/>
                  </a:cubicBezTo>
                  <a:lnTo>
                    <a:pt x="5017643" y="8238363"/>
                  </a:lnTo>
                  <a:cubicBezTo>
                    <a:pt x="5091176" y="8238363"/>
                    <a:pt x="5150993" y="8178547"/>
                    <a:pt x="5150993" y="8104378"/>
                  </a:cubicBezTo>
                  <a:lnTo>
                    <a:pt x="5150993" y="184785"/>
                  </a:lnTo>
                  <a:cubicBezTo>
                    <a:pt x="5150993" y="110744"/>
                    <a:pt x="5091176" y="50800"/>
                    <a:pt x="5017643" y="50800"/>
                  </a:cubicBezTo>
                  <a:lnTo>
                    <a:pt x="184150" y="50800"/>
                  </a:lnTo>
                  <a:lnTo>
                    <a:pt x="184150" y="25400"/>
                  </a:lnTo>
                  <a:lnTo>
                    <a:pt x="184150" y="50800"/>
                  </a:lnTo>
                  <a:cubicBezTo>
                    <a:pt x="110617" y="50800"/>
                    <a:pt x="50800" y="110617"/>
                    <a:pt x="50800" y="184785"/>
                  </a:cubicBezTo>
                  <a:close/>
                </a:path>
              </a:pathLst>
            </a:custGeom>
            <a:solidFill>
              <a:srgbClr val="C7C7D0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36" name="Group 36"/>
          <p:cNvGrpSpPr/>
          <p:nvPr/>
        </p:nvGrpSpPr>
        <p:grpSpPr>
          <a:xfrm>
            <a:off x="13470579" y="3070917"/>
            <a:ext cx="3787083" cy="850554"/>
            <a:chOff x="0" y="0"/>
            <a:chExt cx="5049444" cy="1134072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5049393" cy="1133983"/>
            </a:xfrm>
            <a:custGeom>
              <a:avLst/>
              <a:gdLst/>
              <a:ahLst/>
              <a:cxnLst/>
              <a:rect l="l" t="t" r="r" b="b"/>
              <a:pathLst>
                <a:path w="5049393" h="1133983">
                  <a:moveTo>
                    <a:pt x="0" y="97790"/>
                  </a:moveTo>
                  <a:cubicBezTo>
                    <a:pt x="0" y="43815"/>
                    <a:pt x="43815" y="0"/>
                    <a:pt x="97790" y="0"/>
                  </a:cubicBezTo>
                  <a:lnTo>
                    <a:pt x="4951603" y="0"/>
                  </a:lnTo>
                  <a:cubicBezTo>
                    <a:pt x="5005578" y="0"/>
                    <a:pt x="5049393" y="43815"/>
                    <a:pt x="5049393" y="97790"/>
                  </a:cubicBezTo>
                  <a:lnTo>
                    <a:pt x="5049393" y="1036193"/>
                  </a:lnTo>
                  <a:cubicBezTo>
                    <a:pt x="5049393" y="1090168"/>
                    <a:pt x="5005578" y="1133983"/>
                    <a:pt x="4951603" y="1133983"/>
                  </a:cubicBezTo>
                  <a:lnTo>
                    <a:pt x="97790" y="1133983"/>
                  </a:lnTo>
                  <a:cubicBezTo>
                    <a:pt x="43815" y="1133983"/>
                    <a:pt x="0" y="1090168"/>
                    <a:pt x="0" y="1036193"/>
                  </a:cubicBezTo>
                  <a:close/>
                </a:path>
              </a:pathLst>
            </a:custGeom>
            <a:solidFill>
              <a:srgbClr val="E1E1EA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38" name="TextBox 38"/>
          <p:cNvSpPr txBox="1"/>
          <p:nvPr/>
        </p:nvSpPr>
        <p:spPr>
          <a:xfrm>
            <a:off x="15151446" y="3263656"/>
            <a:ext cx="210383" cy="4651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3312">
                <a:solidFill>
                  <a:srgbClr val="3C393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3754100" y="4166892"/>
            <a:ext cx="3220041" cy="8778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3C3939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Premium User Experience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3754100" y="5156149"/>
            <a:ext cx="3220041" cy="26717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3C393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Space-themed UI, current room display, message preservation across rooms, enter key support, and responsive design deliver superior usability.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172" y="19926"/>
            <a:ext cx="18307050" cy="10480643"/>
          </a:xfrm>
          <a:custGeom>
            <a:avLst/>
            <a:gdLst/>
            <a:ahLst/>
            <a:cxnLst/>
            <a:rect l="l" t="t" r="r" b="b"/>
            <a:pathLst>
              <a:path w="18307050" h="10480643">
                <a:moveTo>
                  <a:pt x="0" y="0"/>
                </a:moveTo>
                <a:lnTo>
                  <a:pt x="18307050" y="0"/>
                </a:lnTo>
                <a:lnTo>
                  <a:pt x="18307050" y="10480644"/>
                </a:lnTo>
                <a:lnTo>
                  <a:pt x="0" y="104806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37052" y="29451"/>
            <a:ext cx="18288000" cy="10621042"/>
            <a:chOff x="0" y="0"/>
            <a:chExt cx="24384000" cy="1416138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4161388"/>
            </a:xfrm>
            <a:custGeom>
              <a:avLst/>
              <a:gdLst/>
              <a:ahLst/>
              <a:cxnLst/>
              <a:rect l="l" t="t" r="r" b="b"/>
              <a:pathLst>
                <a:path w="24384000" h="14161388">
                  <a:moveTo>
                    <a:pt x="0" y="0"/>
                  </a:moveTo>
                  <a:lnTo>
                    <a:pt x="24384000" y="0"/>
                  </a:lnTo>
                  <a:lnTo>
                    <a:pt x="24384000" y="14161388"/>
                  </a:lnTo>
                  <a:lnTo>
                    <a:pt x="0" y="141613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33000"/>
              </a:blip>
              <a:stretch>
                <a:fillRect l="-1567" r="-1567"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719147" y="769153"/>
            <a:ext cx="4787456" cy="6649440"/>
            <a:chOff x="0" y="0"/>
            <a:chExt cx="6383274" cy="886592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83274" cy="8865920"/>
            </a:xfrm>
            <a:custGeom>
              <a:avLst/>
              <a:gdLst/>
              <a:ahLst/>
              <a:cxnLst/>
              <a:rect l="l" t="t" r="r" b="b"/>
              <a:pathLst>
                <a:path w="6383274" h="8865920">
                  <a:moveTo>
                    <a:pt x="0" y="685106"/>
                  </a:moveTo>
                  <a:cubicBezTo>
                    <a:pt x="0" y="306806"/>
                    <a:pt x="194564" y="0"/>
                    <a:pt x="434467" y="0"/>
                  </a:cubicBezTo>
                  <a:lnTo>
                    <a:pt x="5948807" y="0"/>
                  </a:lnTo>
                  <a:cubicBezTo>
                    <a:pt x="6188710" y="0"/>
                    <a:pt x="6383274" y="306806"/>
                    <a:pt x="6383274" y="685106"/>
                  </a:cubicBezTo>
                  <a:lnTo>
                    <a:pt x="6383274" y="8180815"/>
                  </a:lnTo>
                  <a:cubicBezTo>
                    <a:pt x="6383274" y="8559115"/>
                    <a:pt x="6188710" y="8865920"/>
                    <a:pt x="5948807" y="8865920"/>
                  </a:cubicBezTo>
                  <a:lnTo>
                    <a:pt x="434467" y="8865920"/>
                  </a:lnTo>
                  <a:cubicBezTo>
                    <a:pt x="194564" y="8865920"/>
                    <a:pt x="0" y="8559115"/>
                    <a:pt x="0" y="8180815"/>
                  </a:cubicBezTo>
                  <a:close/>
                </a:path>
              </a:pathLst>
            </a:custGeom>
            <a:solidFill>
              <a:srgbClr val="C7243D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7" name="Group 7"/>
          <p:cNvGrpSpPr/>
          <p:nvPr/>
        </p:nvGrpSpPr>
        <p:grpSpPr>
          <a:xfrm>
            <a:off x="5790829" y="690248"/>
            <a:ext cx="7086600" cy="5570340"/>
            <a:chOff x="0" y="0"/>
            <a:chExt cx="9448800" cy="742712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9448800" cy="7427120"/>
            </a:xfrm>
            <a:custGeom>
              <a:avLst/>
              <a:gdLst/>
              <a:ahLst/>
              <a:cxnLst/>
              <a:rect l="l" t="t" r="r" b="b"/>
              <a:pathLst>
                <a:path w="9448800" h="7427120">
                  <a:moveTo>
                    <a:pt x="0" y="573917"/>
                  </a:moveTo>
                  <a:cubicBezTo>
                    <a:pt x="0" y="256961"/>
                    <a:pt x="201803" y="0"/>
                    <a:pt x="450723" y="0"/>
                  </a:cubicBezTo>
                  <a:lnTo>
                    <a:pt x="8998077" y="0"/>
                  </a:lnTo>
                  <a:cubicBezTo>
                    <a:pt x="9246997" y="0"/>
                    <a:pt x="9448800" y="256961"/>
                    <a:pt x="9448800" y="573917"/>
                  </a:cubicBezTo>
                  <a:lnTo>
                    <a:pt x="9448800" y="6853203"/>
                  </a:lnTo>
                  <a:cubicBezTo>
                    <a:pt x="9448800" y="7170159"/>
                    <a:pt x="9246997" y="7427120"/>
                    <a:pt x="8998077" y="7427120"/>
                  </a:cubicBezTo>
                  <a:lnTo>
                    <a:pt x="450723" y="7427120"/>
                  </a:lnTo>
                  <a:cubicBezTo>
                    <a:pt x="201803" y="7427120"/>
                    <a:pt x="0" y="7170160"/>
                    <a:pt x="0" y="6853203"/>
                  </a:cubicBezTo>
                  <a:close/>
                </a:path>
              </a:pathLst>
            </a:custGeom>
            <a:solidFill>
              <a:srgbClr val="C7243D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9" name="Group 9"/>
          <p:cNvGrpSpPr/>
          <p:nvPr/>
        </p:nvGrpSpPr>
        <p:grpSpPr>
          <a:xfrm>
            <a:off x="13707713" y="5339972"/>
            <a:ext cx="3732419" cy="1380258"/>
            <a:chOff x="0" y="0"/>
            <a:chExt cx="4976559" cy="184034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976559" cy="1840357"/>
            </a:xfrm>
            <a:custGeom>
              <a:avLst/>
              <a:gdLst/>
              <a:ahLst/>
              <a:cxnLst/>
              <a:rect l="l" t="t" r="r" b="b"/>
              <a:pathLst>
                <a:path w="4976559" h="1840357">
                  <a:moveTo>
                    <a:pt x="0" y="274701"/>
                  </a:moveTo>
                  <a:cubicBezTo>
                    <a:pt x="0" y="122936"/>
                    <a:pt x="111071" y="0"/>
                    <a:pt x="248177" y="0"/>
                  </a:cubicBezTo>
                  <a:lnTo>
                    <a:pt x="4728382" y="0"/>
                  </a:lnTo>
                  <a:cubicBezTo>
                    <a:pt x="4865487" y="0"/>
                    <a:pt x="4976559" y="122936"/>
                    <a:pt x="4976559" y="274701"/>
                  </a:cubicBezTo>
                  <a:lnTo>
                    <a:pt x="4976559" y="1565656"/>
                  </a:lnTo>
                  <a:cubicBezTo>
                    <a:pt x="4976559" y="1717421"/>
                    <a:pt x="4865487" y="1840357"/>
                    <a:pt x="4728382" y="1840357"/>
                  </a:cubicBezTo>
                  <a:lnTo>
                    <a:pt x="248177" y="1840357"/>
                  </a:lnTo>
                  <a:cubicBezTo>
                    <a:pt x="111071" y="1840357"/>
                    <a:pt x="0" y="1717421"/>
                    <a:pt x="0" y="1565656"/>
                  </a:cubicBezTo>
                  <a:close/>
                </a:path>
              </a:pathLst>
            </a:custGeom>
            <a:solidFill>
              <a:srgbClr val="EEECE1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11" name="TextBox 11"/>
          <p:cNvSpPr txBox="1"/>
          <p:nvPr/>
        </p:nvSpPr>
        <p:spPr>
          <a:xfrm>
            <a:off x="13871686" y="5598809"/>
            <a:ext cx="3568446" cy="7482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48"/>
              </a:lnSpc>
            </a:pPr>
            <a:r>
              <a:rPr lang="en-US" sz="4200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TECH STACK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685178" y="1244927"/>
            <a:ext cx="4385148" cy="60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4"/>
              </a:lnSpc>
            </a:pPr>
            <a:r>
              <a:rPr lang="en-US" sz="3399" b="1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Backend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13615477" y="690248"/>
            <a:ext cx="3643823" cy="4276916"/>
            <a:chOff x="0" y="0"/>
            <a:chExt cx="4858431" cy="5702554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4858424" cy="5702554"/>
            </a:xfrm>
            <a:custGeom>
              <a:avLst/>
              <a:gdLst/>
              <a:ahLst/>
              <a:cxnLst/>
              <a:rect l="l" t="t" r="r" b="b"/>
              <a:pathLst>
                <a:path w="4858424" h="5702554">
                  <a:moveTo>
                    <a:pt x="0" y="440690"/>
                  </a:moveTo>
                  <a:cubicBezTo>
                    <a:pt x="0" y="197358"/>
                    <a:pt x="114277" y="0"/>
                    <a:pt x="255198" y="0"/>
                  </a:cubicBezTo>
                  <a:lnTo>
                    <a:pt x="4603226" y="0"/>
                  </a:lnTo>
                  <a:cubicBezTo>
                    <a:pt x="4744147" y="0"/>
                    <a:pt x="4858424" y="197358"/>
                    <a:pt x="4858424" y="440690"/>
                  </a:cubicBezTo>
                  <a:lnTo>
                    <a:pt x="4858424" y="5261864"/>
                  </a:lnTo>
                  <a:cubicBezTo>
                    <a:pt x="4858424" y="5505196"/>
                    <a:pt x="4744147" y="5702554"/>
                    <a:pt x="4603226" y="5702554"/>
                  </a:cubicBezTo>
                  <a:lnTo>
                    <a:pt x="255198" y="5702554"/>
                  </a:lnTo>
                  <a:cubicBezTo>
                    <a:pt x="114277" y="5702554"/>
                    <a:pt x="0" y="5505196"/>
                    <a:pt x="0" y="5261864"/>
                  </a:cubicBezTo>
                  <a:close/>
                </a:path>
              </a:pathLst>
            </a:custGeom>
            <a:solidFill>
              <a:srgbClr val="C7243D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15" name="TextBox 15"/>
          <p:cNvSpPr txBox="1"/>
          <p:nvPr/>
        </p:nvSpPr>
        <p:spPr>
          <a:xfrm>
            <a:off x="14246585" y="1235402"/>
            <a:ext cx="2381607" cy="5955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18"/>
              </a:lnSpc>
            </a:pPr>
            <a:r>
              <a:rPr lang="en-US" sz="3277" b="1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Depolyment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327585" y="1250699"/>
            <a:ext cx="3528946" cy="60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4"/>
              </a:lnSpc>
            </a:pPr>
            <a:r>
              <a:rPr lang="en-US" sz="3399" b="1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Frontend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76271" y="1979624"/>
            <a:ext cx="4181132" cy="14843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1937" b="1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Core Framework:</a:t>
            </a:r>
            <a:r>
              <a:rPr lang="en-US" sz="1937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Flask 2.x with Werkzeug WSGI and Jinja2 templating provides lightweight, scalable Python backend.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876271" y="3484185"/>
            <a:ext cx="4181132" cy="18557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1937" b="1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Security Layer:</a:t>
            </a:r>
            <a:r>
              <a:rPr lang="en-US" sz="1937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Custom PQC library implements Kyber, Dilithium, Falcon, SABER, Classic McEliece, and 10+ additional quantum-resistant algorithms.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876271" y="5359022"/>
            <a:ext cx="4181132" cy="14843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1937" b="1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Data Management:</a:t>
            </a:r>
            <a:r>
              <a:rPr lang="en-US" sz="1937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In-memory storage for development with JSON serialization and UUID-based unique identifiers.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5911167" y="2054089"/>
            <a:ext cx="6808567" cy="11489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39"/>
              </a:lnSpc>
            </a:pPr>
            <a:r>
              <a:rPr lang="en-US" sz="2005" b="1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Core Stack:</a:t>
            </a:r>
            <a:r>
              <a:rPr lang="en-US" sz="2005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HTML5 semantic markup, CSS3 animations, and vanilla JavaScript ES6+ eliminate external dependencies.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5911167" y="3296465"/>
            <a:ext cx="6808567" cy="7645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39"/>
              </a:lnSpc>
            </a:pPr>
            <a:r>
              <a:rPr lang="en-US" sz="2005" b="1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Real-Time Features:</a:t>
            </a:r>
            <a:r>
              <a:rPr lang="en-US" sz="2005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Polling architecture with Fetch API delivers HTTP-based updates and event-driven reactive UI.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5911167" y="4154420"/>
            <a:ext cx="6808567" cy="7645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39"/>
              </a:lnSpc>
            </a:pPr>
            <a:r>
              <a:rPr lang="en-US" sz="2005" b="1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Design System:</a:t>
            </a:r>
            <a:r>
              <a:rPr lang="en-US" sz="2005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Custom space-themed CSS framework with responsive grid layout and mobile-first approach.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4971914" y="2923402"/>
            <a:ext cx="1030086" cy="409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37"/>
              </a:lnSpc>
              <a:spcBef>
                <a:spcPct val="0"/>
              </a:spcBef>
            </a:pPr>
            <a:r>
              <a:rPr lang="en-US" sz="2750" b="1" dirty="0" err="1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Vercel</a:t>
            </a:r>
            <a:endParaRPr lang="en-US" sz="2750" b="1" dirty="0">
              <a:solidFill>
                <a:srgbClr val="FFFFFF"/>
              </a:solidFill>
              <a:latin typeface="Times New Roman Bold"/>
              <a:ea typeface="Times New Roman Bold"/>
              <a:cs typeface="Times New Roman Bold"/>
              <a:sym typeface="Times New Roman Bold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876270" y="7647194"/>
            <a:ext cx="419129" cy="3383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1937" dirty="0">
                <a:solidFill>
                  <a:srgbClr val="FFFFFF"/>
                </a:solidFill>
                <a:latin typeface="Raleway Light"/>
                <a:ea typeface="Raleway Light"/>
                <a:cs typeface="Raleway Light"/>
                <a:sym typeface="Raleway Light"/>
              </a:rPr>
              <a:t>01</a:t>
            </a:r>
          </a:p>
        </p:txBody>
      </p:sp>
      <p:grpSp>
        <p:nvGrpSpPr>
          <p:cNvPr id="25" name="Group 25"/>
          <p:cNvGrpSpPr/>
          <p:nvPr/>
        </p:nvGrpSpPr>
        <p:grpSpPr>
          <a:xfrm>
            <a:off x="876271" y="8111537"/>
            <a:ext cx="5363023" cy="28575"/>
            <a:chOff x="0" y="0"/>
            <a:chExt cx="7150697" cy="381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7150735" cy="38100"/>
            </a:xfrm>
            <a:custGeom>
              <a:avLst/>
              <a:gdLst/>
              <a:ahLst/>
              <a:cxnLst/>
              <a:rect l="l" t="t" r="r" b="b"/>
              <a:pathLst>
                <a:path w="7150735" h="38100">
                  <a:moveTo>
                    <a:pt x="0" y="0"/>
                  </a:moveTo>
                  <a:lnTo>
                    <a:pt x="7150735" y="0"/>
                  </a:lnTo>
                  <a:lnTo>
                    <a:pt x="7150735" y="38100"/>
                  </a:lnTo>
                  <a:lnTo>
                    <a:pt x="0" y="381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27" name="TextBox 27"/>
          <p:cNvSpPr txBox="1"/>
          <p:nvPr/>
        </p:nvSpPr>
        <p:spPr>
          <a:xfrm>
            <a:off x="876271" y="8265433"/>
            <a:ext cx="3134763" cy="4202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2437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MVC Architecture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876271" y="8742569"/>
            <a:ext cx="5363023" cy="8322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1937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Model-View-Controller separation with repository pattern for data access abstraction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6461046" y="7647194"/>
            <a:ext cx="396954" cy="3383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1937" dirty="0">
                <a:solidFill>
                  <a:srgbClr val="FFFFFF"/>
                </a:solidFill>
                <a:latin typeface="Raleway Light"/>
                <a:ea typeface="Raleway Light"/>
                <a:cs typeface="Raleway Light"/>
                <a:sym typeface="Raleway Light"/>
              </a:rPr>
              <a:t>02</a:t>
            </a:r>
          </a:p>
        </p:txBody>
      </p:sp>
      <p:grpSp>
        <p:nvGrpSpPr>
          <p:cNvPr id="30" name="Group 30"/>
          <p:cNvGrpSpPr/>
          <p:nvPr/>
        </p:nvGrpSpPr>
        <p:grpSpPr>
          <a:xfrm>
            <a:off x="6461046" y="8111537"/>
            <a:ext cx="5363023" cy="28575"/>
            <a:chOff x="0" y="0"/>
            <a:chExt cx="7150697" cy="3810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7150735" cy="38100"/>
            </a:xfrm>
            <a:custGeom>
              <a:avLst/>
              <a:gdLst/>
              <a:ahLst/>
              <a:cxnLst/>
              <a:rect l="l" t="t" r="r" b="b"/>
              <a:pathLst>
                <a:path w="7150735" h="38100">
                  <a:moveTo>
                    <a:pt x="0" y="0"/>
                  </a:moveTo>
                  <a:lnTo>
                    <a:pt x="7150735" y="0"/>
                  </a:lnTo>
                  <a:lnTo>
                    <a:pt x="7150735" y="38100"/>
                  </a:lnTo>
                  <a:lnTo>
                    <a:pt x="0" y="381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32" name="TextBox 32"/>
          <p:cNvSpPr txBox="1"/>
          <p:nvPr/>
        </p:nvSpPr>
        <p:spPr>
          <a:xfrm>
            <a:off x="6461046" y="8265433"/>
            <a:ext cx="3134763" cy="4202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2437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Security Patterns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6461046" y="8742569"/>
            <a:ext cx="5363023" cy="8322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1937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Defense in depth, fail-safe defaults, least privilege access, secure-by-design architecture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2045820" y="7647194"/>
            <a:ext cx="419128" cy="3383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1937" dirty="0">
                <a:solidFill>
                  <a:srgbClr val="FFFFFF"/>
                </a:solidFill>
                <a:latin typeface="Raleway Light"/>
                <a:ea typeface="Raleway Light"/>
                <a:cs typeface="Raleway Light"/>
                <a:sym typeface="Raleway Light"/>
              </a:rPr>
              <a:t>03</a:t>
            </a:r>
          </a:p>
        </p:txBody>
      </p:sp>
      <p:grpSp>
        <p:nvGrpSpPr>
          <p:cNvPr id="35" name="Group 35"/>
          <p:cNvGrpSpPr/>
          <p:nvPr/>
        </p:nvGrpSpPr>
        <p:grpSpPr>
          <a:xfrm>
            <a:off x="12045820" y="8111537"/>
            <a:ext cx="5363023" cy="28575"/>
            <a:chOff x="0" y="0"/>
            <a:chExt cx="7150697" cy="38100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7150735" cy="38100"/>
            </a:xfrm>
            <a:custGeom>
              <a:avLst/>
              <a:gdLst/>
              <a:ahLst/>
              <a:cxnLst/>
              <a:rect l="l" t="t" r="r" b="b"/>
              <a:pathLst>
                <a:path w="7150735" h="38100">
                  <a:moveTo>
                    <a:pt x="0" y="0"/>
                  </a:moveTo>
                  <a:lnTo>
                    <a:pt x="7150735" y="0"/>
                  </a:lnTo>
                  <a:lnTo>
                    <a:pt x="7150735" y="38100"/>
                  </a:lnTo>
                  <a:lnTo>
                    <a:pt x="0" y="381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37" name="TextBox 37"/>
          <p:cNvSpPr txBox="1"/>
          <p:nvPr/>
        </p:nvSpPr>
        <p:spPr>
          <a:xfrm>
            <a:off x="12045820" y="8265433"/>
            <a:ext cx="3777853" cy="4202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2437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Performance Optimization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2045820" y="8742569"/>
            <a:ext cx="5363023" cy="7413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1937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Lazy loading, debounced search, virtual scrolling, connection pooling, caching layer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sp>
        <p:nvSpPr>
          <p:cNvPr id="4" name="TextBox 4"/>
          <p:cNvSpPr txBox="1"/>
          <p:nvPr/>
        </p:nvSpPr>
        <p:spPr>
          <a:xfrm>
            <a:off x="1028700" y="2216896"/>
            <a:ext cx="8626436" cy="9083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488"/>
              </a:lnSpc>
            </a:pPr>
            <a:r>
              <a:rPr lang="en-US" sz="5200" b="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Team Name: MrShadow⚡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4182475"/>
            <a:ext cx="3032550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68"/>
              </a:lnSpc>
            </a:pPr>
            <a:r>
              <a:rPr lang="en-US" sz="22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Name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232024" y="4182475"/>
            <a:ext cx="3529213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68"/>
              </a:lnSpc>
            </a:pPr>
            <a:r>
              <a:rPr lang="en-US" sz="22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College Name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456562" y="4182475"/>
            <a:ext cx="2299354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68"/>
              </a:lnSpc>
            </a:pPr>
            <a:r>
              <a:rPr lang="en-US" sz="22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College Location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124611" y="4182475"/>
            <a:ext cx="2299497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68"/>
              </a:lnSpc>
            </a:pPr>
            <a:r>
              <a:rPr lang="en-US" sz="22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Position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6121242" y="4182475"/>
            <a:ext cx="2299354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68"/>
              </a:lnSpc>
            </a:pPr>
            <a:r>
              <a:rPr lang="en-US" sz="22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Gender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4899819"/>
            <a:ext cx="3543300" cy="409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37"/>
              </a:lnSpc>
              <a:spcBef>
                <a:spcPct val="0"/>
              </a:spcBef>
            </a:pPr>
            <a:r>
              <a:rPr lang="en-US" sz="275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Valluru Janaka Tejeswar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664949" y="4899819"/>
            <a:ext cx="863441" cy="4492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37"/>
              </a:lnSpc>
              <a:spcBef>
                <a:spcPct val="0"/>
              </a:spcBef>
            </a:pPr>
            <a:r>
              <a:rPr lang="en-US" sz="275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AITS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95783" y="4899819"/>
            <a:ext cx="620911" cy="4492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37"/>
              </a:lnSpc>
              <a:spcBef>
                <a:spcPct val="0"/>
              </a:spcBef>
            </a:pPr>
            <a:r>
              <a:rPr lang="en-US" sz="275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TPT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719343" y="4899819"/>
            <a:ext cx="1978342" cy="4492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37"/>
              </a:lnSpc>
              <a:spcBef>
                <a:spcPct val="0"/>
              </a:spcBef>
            </a:pPr>
            <a:r>
              <a:rPr lang="en-US" sz="275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Backend Dev 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6244934" y="4899819"/>
            <a:ext cx="1014366" cy="409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37"/>
              </a:lnSpc>
              <a:spcBef>
                <a:spcPct val="0"/>
              </a:spcBef>
            </a:pPr>
            <a:r>
              <a:rPr lang="en-US" sz="275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Male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28699" y="5663406"/>
            <a:ext cx="2780141" cy="409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37"/>
              </a:lnSpc>
              <a:spcBef>
                <a:spcPct val="0"/>
              </a:spcBef>
            </a:pPr>
            <a:r>
              <a:rPr lang="en-US" sz="275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Uppu </a:t>
            </a:r>
            <a:r>
              <a:rPr lang="en-US" sz="2750" dirty="0" err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Tirumalesh</a:t>
            </a:r>
            <a:endParaRPr lang="en-US" sz="2750" dirty="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5611490" y="5663406"/>
            <a:ext cx="970359" cy="4492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37"/>
              </a:lnSpc>
              <a:spcBef>
                <a:spcPct val="0"/>
              </a:spcBef>
            </a:pPr>
            <a:r>
              <a:rPr lang="en-US" sz="275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SISTK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071415" y="5663406"/>
            <a:ext cx="1358265" cy="4492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37"/>
              </a:lnSpc>
              <a:spcBef>
                <a:spcPct val="0"/>
              </a:spcBef>
            </a:pPr>
            <a:r>
              <a:rPr lang="en-US" sz="275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PUTTUR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719343" y="5663406"/>
            <a:ext cx="2199903" cy="409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37"/>
              </a:lnSpc>
              <a:spcBef>
                <a:spcPct val="0"/>
              </a:spcBef>
            </a:pPr>
            <a:r>
              <a:rPr lang="en-US" sz="275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Team Leader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6244933" y="5663406"/>
            <a:ext cx="970359" cy="409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37"/>
              </a:lnSpc>
              <a:spcBef>
                <a:spcPct val="0"/>
              </a:spcBef>
            </a:pPr>
            <a:r>
              <a:rPr lang="en-US" sz="275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Male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28700" y="6426994"/>
            <a:ext cx="3543300" cy="409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37"/>
              </a:lnSpc>
              <a:spcBef>
                <a:spcPct val="0"/>
              </a:spcBef>
            </a:pPr>
            <a:r>
              <a:rPr lang="en-US" sz="2750" dirty="0" err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Pulipati</a:t>
            </a:r>
            <a:r>
              <a:rPr lang="en-US" sz="275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Pradeep Kumar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5664949" y="6426994"/>
            <a:ext cx="863441" cy="4492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37"/>
              </a:lnSpc>
              <a:spcBef>
                <a:spcPct val="0"/>
              </a:spcBef>
            </a:pPr>
            <a:r>
              <a:rPr lang="en-US" sz="275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AITS 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0295783" y="6426994"/>
            <a:ext cx="620911" cy="4492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37"/>
              </a:lnSpc>
              <a:spcBef>
                <a:spcPct val="0"/>
              </a:spcBef>
            </a:pPr>
            <a:r>
              <a:rPr lang="en-US" sz="275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TPT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2719342" y="6426994"/>
            <a:ext cx="2242289" cy="409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37"/>
              </a:lnSpc>
              <a:spcBef>
                <a:spcPct val="0"/>
              </a:spcBef>
            </a:pPr>
            <a:r>
              <a:rPr lang="en-US" sz="275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Frontend Dev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6244934" y="6426994"/>
            <a:ext cx="1027986" cy="409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37"/>
              </a:lnSpc>
              <a:spcBef>
                <a:spcPct val="0"/>
              </a:spcBef>
            </a:pPr>
            <a:r>
              <a:rPr lang="en-US" sz="275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Male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028700" y="7190581"/>
            <a:ext cx="2242289" cy="409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37"/>
              </a:lnSpc>
              <a:spcBef>
                <a:spcPct val="0"/>
              </a:spcBef>
            </a:pPr>
            <a:r>
              <a:rPr lang="en-US" sz="275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Dasari Nani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5664949" y="7190581"/>
            <a:ext cx="863441" cy="4492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37"/>
              </a:lnSpc>
              <a:spcBef>
                <a:spcPct val="0"/>
              </a:spcBef>
            </a:pPr>
            <a:r>
              <a:rPr lang="en-US" sz="275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AITS 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0295783" y="7190581"/>
            <a:ext cx="620911" cy="4492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37"/>
              </a:lnSpc>
              <a:spcBef>
                <a:spcPct val="0"/>
              </a:spcBef>
            </a:pPr>
            <a:r>
              <a:rPr lang="en-US" sz="275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TPT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2719342" y="7190581"/>
            <a:ext cx="2704765" cy="409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37"/>
              </a:lnSpc>
              <a:spcBef>
                <a:spcPct val="0"/>
              </a:spcBef>
            </a:pPr>
            <a:r>
              <a:rPr lang="en-US" sz="275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Researcher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6244933" y="7190581"/>
            <a:ext cx="1027985" cy="409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37"/>
              </a:lnSpc>
              <a:spcBef>
                <a:spcPct val="0"/>
              </a:spcBef>
            </a:pPr>
            <a:r>
              <a:rPr lang="en-US" sz="275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Male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028700" y="7954169"/>
            <a:ext cx="2330529" cy="409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37"/>
              </a:lnSpc>
              <a:spcBef>
                <a:spcPct val="0"/>
              </a:spcBef>
            </a:pPr>
            <a:r>
              <a:rPr lang="en-US" sz="275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Shaik Sareen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5611490" y="7954169"/>
            <a:ext cx="970359" cy="4492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37"/>
              </a:lnSpc>
              <a:spcBef>
                <a:spcPct val="0"/>
              </a:spcBef>
            </a:pPr>
            <a:r>
              <a:rPr lang="en-US" sz="275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SISTK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0071415" y="7954169"/>
            <a:ext cx="1358265" cy="4492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37"/>
              </a:lnSpc>
              <a:spcBef>
                <a:spcPct val="0"/>
              </a:spcBef>
            </a:pPr>
            <a:r>
              <a:rPr lang="en-US" sz="275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PUTTUR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6121241" y="7954169"/>
            <a:ext cx="1358265" cy="409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37"/>
              </a:lnSpc>
              <a:spcBef>
                <a:spcPct val="0"/>
              </a:spcBef>
            </a:pPr>
            <a:r>
              <a:rPr lang="en-US" sz="275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Female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2719343" y="7954169"/>
            <a:ext cx="2596857" cy="409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37"/>
              </a:lnSpc>
              <a:spcBef>
                <a:spcPct val="0"/>
              </a:spcBef>
            </a:pPr>
            <a:r>
              <a:rPr lang="en-US" sz="275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Technical Writer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647</Words>
  <Application>Microsoft Office PowerPoint</Application>
  <PresentationFormat>Custom</PresentationFormat>
  <Paragraphs>145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9" baseType="lpstr">
      <vt:lpstr>Raleway Light</vt:lpstr>
      <vt:lpstr>Raleway</vt:lpstr>
      <vt:lpstr>Calibri</vt:lpstr>
      <vt:lpstr>Arial Bold</vt:lpstr>
      <vt:lpstr>Arial</vt:lpstr>
      <vt:lpstr>Arimo Bold</vt:lpstr>
      <vt:lpstr>Times New Roman</vt:lpstr>
      <vt:lpstr>Raleway Bold</vt:lpstr>
      <vt:lpstr>Times New Roman Bold</vt:lpstr>
      <vt:lpstr>Roboto</vt:lpstr>
      <vt:lpstr>Roboto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Siddharth Hack Fest-2K26 Ideation PPT.pptx</dc:title>
  <cp:lastModifiedBy>JANAKA TEJESWAR</cp:lastModifiedBy>
  <cp:revision>6</cp:revision>
  <dcterms:created xsi:type="dcterms:W3CDTF">2006-08-16T00:00:00Z</dcterms:created>
  <dcterms:modified xsi:type="dcterms:W3CDTF">2026-01-31T12:59:54Z</dcterms:modified>
  <dc:identifier>DAG_-8fposw</dc:identifier>
</cp:coreProperties>
</file>